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1" r:id="rId2"/>
    <p:sldId id="455" r:id="rId3"/>
    <p:sldId id="344" r:id="rId4"/>
    <p:sldId id="479" r:id="rId5"/>
    <p:sldId id="484" r:id="rId6"/>
    <p:sldId id="480" r:id="rId7"/>
    <p:sldId id="473" r:id="rId8"/>
    <p:sldId id="483" r:id="rId9"/>
    <p:sldId id="486" r:id="rId10"/>
    <p:sldId id="487" r:id="rId11"/>
    <p:sldId id="489" r:id="rId12"/>
    <p:sldId id="359" r:id="rId13"/>
    <p:sldId id="491" r:id="rId14"/>
    <p:sldId id="492" r:id="rId15"/>
    <p:sldId id="482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59"/>
    <a:srgbClr val="D05857"/>
    <a:srgbClr val="3EB3E7"/>
    <a:srgbClr val="9CB93D"/>
    <a:srgbClr val="DDDDDD"/>
    <a:srgbClr val="4793D1"/>
    <a:srgbClr val="EB2026"/>
    <a:srgbClr val="ED7D31"/>
    <a:srgbClr val="C9C9C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7" autoAdjust="0"/>
    <p:restoredTop sz="99507" autoAdjust="0"/>
  </p:normalViewPr>
  <p:slideViewPr>
    <p:cSldViewPr snapToGrid="0">
      <p:cViewPr varScale="1">
        <p:scale>
          <a:sx n="98" d="100"/>
          <a:sy n="98" d="100"/>
        </p:scale>
        <p:origin x="216" y="7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6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E0DDE8CB-D983-4316-AA77-42711EB12652}" type="datetimeFigureOut">
              <a:rPr lang="en-US" smtClean="0"/>
              <a:t>4/7/17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C1BD4053-5E86-4F72-8879-DA81A02EA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54E97B5-4A6A-41D0-910F-0AE28E3C1049}" type="datetimeFigureOut">
              <a:rPr lang="en-US" smtClean="0"/>
              <a:t>4/7/17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B3BE2A49-7230-4656-9276-A82DCD7BEE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4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25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6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64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48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6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25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544F9-9261-45D1-9549-4CAB3CE44F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1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7428-7852-4DFA-B28A-9FF0635EF3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0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64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25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6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6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1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64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2A49-7230-4656-9276-A82DCD7BEE7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2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16F1-C91A-4216-9A15-8792BB6C1683}" type="datetime1">
              <a:rPr lang="en-US" smtClean="0"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 Must-Haves of a DRaaS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BC13-59AA-421A-A4BB-B8595A094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3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4747-D994-43D6-A607-F80E960182B4}" type="datetime1">
              <a:rPr lang="en-US" smtClean="0"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 Must-Haves of a DRaaS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BC13-59AA-421A-A4BB-B8595A094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54D2-B7B9-425E-9F02-9E45BA4D47FD}" type="datetime1">
              <a:rPr lang="en-US" smtClean="0"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 Must-Haves of a DRaaS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BC13-59AA-421A-A4BB-B8595A094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4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01291645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794A-CCE9-427E-8278-375893F33E92}" type="datetime1">
              <a:rPr lang="en-US" smtClean="0"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 Must-Haves of a DRaaS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BC13-59AA-421A-A4BB-B8595A094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1E96-A711-485A-B55E-2F58F57636E6}" type="datetime1">
              <a:rPr lang="en-US" smtClean="0"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 Must-Haves of a DRaaS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BC13-59AA-421A-A4BB-B8595A094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3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6F1C-9EAF-4EB4-83EA-4823798E7F4D}" type="datetime1">
              <a:rPr lang="en-US" smtClean="0"/>
              <a:t>4/7/17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 Must-Haves of a DRaaS Solution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BC13-59AA-421A-A4BB-B8595A094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8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56C-C881-45B7-9945-8669323423CF}" type="datetime1">
              <a:rPr lang="en-US" smtClean="0"/>
              <a:t>4/7/17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 Must-Haves of a DRaaS Solution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BC13-59AA-421A-A4BB-B8595A094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1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788-90D7-475C-9AEB-14702B8B04C8}" type="datetime1">
              <a:rPr lang="en-US" smtClean="0"/>
              <a:t>4/7/17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 Must-Haves of a DRaaS Solution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BC13-59AA-421A-A4BB-B8595A094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8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66E8-B46D-4039-A4D9-36BD5ECDFD44}" type="datetime1">
              <a:rPr lang="en-US" smtClean="0"/>
              <a:t>4/7/17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 Must-Haves of a DRaaS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BC13-59AA-421A-A4BB-B8595A094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6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C512-AAB8-4EB8-B6DE-600FF4938493}" type="datetime1">
              <a:rPr lang="en-US" smtClean="0"/>
              <a:t>4/7/17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 Must-Haves of a DRaaS Solution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BC13-59AA-421A-A4BB-B8595A094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0B7A-4FFC-410E-B61B-3472EF162E01}" type="datetime1">
              <a:rPr lang="en-US" smtClean="0"/>
              <a:t>4/7/17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 Must-Haves of a DRaaS Solution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BC13-59AA-421A-A4BB-B8595A094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1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F5EC-1992-442E-A35B-5EE54C6EB88A}" type="datetime1">
              <a:rPr lang="en-US" smtClean="0"/>
              <a:t>4/7/17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4BC13-59AA-421A-A4BB-B8595A094EE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815329" y="6057402"/>
            <a:ext cx="738087" cy="651334"/>
            <a:chOff x="9714394" y="6057402"/>
            <a:chExt cx="738087" cy="651334"/>
          </a:xfrm>
        </p:grpSpPr>
        <p:sp>
          <p:nvSpPr>
            <p:cNvPr id="9" name="Diamond 8"/>
            <p:cNvSpPr/>
            <p:nvPr userDrawn="1"/>
          </p:nvSpPr>
          <p:spPr>
            <a:xfrm>
              <a:off x="9714394" y="6057402"/>
              <a:ext cx="738087" cy="651334"/>
            </a:xfrm>
            <a:prstGeom prst="diamond">
              <a:avLst/>
            </a:prstGeom>
            <a:solidFill>
              <a:srgbClr val="DDDDDD"/>
            </a:solidFill>
            <a:ln>
              <a:solidFill>
                <a:srgbClr val="C9C9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885991" y="6197046"/>
              <a:ext cx="4127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424F52"/>
                  </a:solidFill>
                </a:rPr>
                <a:t>CF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4707479" y="6404780"/>
            <a:ext cx="277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Carla Fedrigo |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carlafedrigo@gmail.com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54074" y="6208879"/>
            <a:ext cx="1860958" cy="352788"/>
            <a:chOff x="6494703" y="3256611"/>
            <a:chExt cx="3115068" cy="590534"/>
          </a:xfrm>
        </p:grpSpPr>
        <p:pic>
          <p:nvPicPr>
            <p:cNvPr id="13" name="Picture 12" descr="Screen Shot 2017-02-27 at 10.29.52 AM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703" y="3256611"/>
              <a:ext cx="3115068" cy="590534"/>
            </a:xfrm>
            <a:prstGeom prst="rect">
              <a:avLst/>
            </a:prstGeom>
          </p:spPr>
        </p:pic>
        <p:pic>
          <p:nvPicPr>
            <p:cNvPr id="14" name="Picture 13" descr="logo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344" y="3446303"/>
              <a:ext cx="29083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01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en@infrascale.com" TargetMode="External"/><Relationship Id="rId4" Type="http://schemas.openxmlformats.org/officeDocument/2006/relationships/hyperlink" Target="https://twitter.com/kenshawjr" TargetMode="External"/><Relationship Id="rId5" Type="http://schemas.openxmlformats.org/officeDocument/2006/relationships/hyperlink" Target="https://www.linkedin.com/in/kenshawjr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" y="4150525"/>
            <a:ext cx="12192001" cy="2707474"/>
          </a:xfrm>
          <a:prstGeom prst="rect">
            <a:avLst/>
          </a:prstGeom>
          <a:solidFill>
            <a:srgbClr val="47565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15"/>
          <p:cNvSpPr txBox="1">
            <a:spLocks noChangeArrowheads="1"/>
          </p:cNvSpPr>
          <p:nvPr/>
        </p:nvSpPr>
        <p:spPr bwMode="auto">
          <a:xfrm>
            <a:off x="-23446" y="4409591"/>
            <a:ext cx="12215446" cy="131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419" tIns="109710" rIns="219419" bIns="10971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4000" dirty="0" err="1" smtClean="0">
                <a:solidFill>
                  <a:schemeClr val="bg1"/>
                </a:solidFill>
              </a:rPr>
              <a:t>Animo</a:t>
            </a:r>
            <a:r>
              <a:rPr lang="en-US" altLang="en-US" sz="4000" dirty="0" smtClean="0">
                <a:solidFill>
                  <a:schemeClr val="bg1"/>
                </a:solidFill>
              </a:rPr>
              <a:t> Leadership High School</a:t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2500" dirty="0" smtClean="0">
                <a:solidFill>
                  <a:schemeClr val="bg1"/>
                </a:solidFill>
              </a:rPr>
              <a:t>Speaker: Carla Fedrigo</a:t>
            </a:r>
            <a:endParaRPr lang="en-US" altLang="en-US" sz="25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2192000" cy="4149876"/>
          </a:xfrm>
          <a:prstGeom prst="rect">
            <a:avLst/>
          </a:prstGeom>
          <a:solidFill>
            <a:srgbClr val="424F52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0" name="Freeform 1"/>
          <p:cNvSpPr>
            <a:spLocks noChangeArrowheads="1"/>
          </p:cNvSpPr>
          <p:nvPr/>
        </p:nvSpPr>
        <p:spPr bwMode="auto">
          <a:xfrm rot="5400000">
            <a:off x="5941390" y="3971998"/>
            <a:ext cx="309218" cy="357052"/>
          </a:xfrm>
          <a:custGeom>
            <a:avLst/>
            <a:gdLst>
              <a:gd name="T0" fmla="*/ 3600527 w 13312"/>
              <a:gd name="T1" fmla="*/ 3118971 h 15376"/>
              <a:gd name="T2" fmla="*/ 1800399 w 13312"/>
              <a:gd name="T3" fmla="*/ 4158718 h 15376"/>
              <a:gd name="T4" fmla="*/ 0 w 13312"/>
              <a:gd name="T5" fmla="*/ 3118971 h 15376"/>
              <a:gd name="T6" fmla="*/ 0 w 13312"/>
              <a:gd name="T7" fmla="*/ 1039747 h 15376"/>
              <a:gd name="T8" fmla="*/ 1800399 w 13312"/>
              <a:gd name="T9" fmla="*/ 0 h 15376"/>
              <a:gd name="T10" fmla="*/ 3600527 w 13312"/>
              <a:gd name="T11" fmla="*/ 1039747 h 15376"/>
              <a:gd name="T12" fmla="*/ 3600527 w 13312"/>
              <a:gd name="T13" fmla="*/ 3118971 h 153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64652" y="13203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BUSINESS ALLIANCE</a:t>
            </a:r>
            <a:endParaRPr lang="en-US" sz="6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0325" y="2500554"/>
            <a:ext cx="6981825" cy="995449"/>
          </a:xfrm>
          <a:prstGeom prst="rect">
            <a:avLst/>
          </a:prstGeom>
          <a:solidFill>
            <a:srgbClr val="3EB3E7">
              <a:alpha val="45000"/>
            </a:srgbClr>
          </a:solidFill>
          <a:ln>
            <a:solidFill>
              <a:schemeClr val="bg1">
                <a:lumMod val="95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90825" y="2678883"/>
            <a:ext cx="66103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19, 2017</a:t>
            </a:r>
            <a:endParaRPr lang="en-US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55789" y="253749"/>
            <a:ext cx="34804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COMPANY</a:t>
            </a:r>
            <a:endParaRPr lang="en-US" sz="3500" b="1" dirty="0">
              <a:solidFill>
                <a:srgbClr val="424F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09041" y="895719"/>
            <a:ext cx="1773919" cy="50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095" y="3375035"/>
            <a:ext cx="5388756" cy="2514883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092" y="3797697"/>
            <a:ext cx="5373770" cy="2092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094" y="3375036"/>
            <a:ext cx="5388756" cy="422661"/>
          </a:xfrm>
          <a:prstGeom prst="rect">
            <a:avLst/>
          </a:prstGeom>
          <a:solidFill>
            <a:schemeClr val="bg1">
              <a:lumMod val="6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632" y="338794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1578" y="3375036"/>
            <a:ext cx="5380708" cy="2514882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4876" y="3935870"/>
            <a:ext cx="3237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800"/>
              </a:lnSpc>
            </a:pPr>
            <a:r>
              <a:rPr lang="en-US" sz="1400" dirty="0" smtClean="0"/>
              <a:t>2011</a:t>
            </a:r>
            <a:endParaRPr lang="en-US" sz="1400" dirty="0"/>
          </a:p>
          <a:p>
            <a:pPr fontAlgn="base">
              <a:lnSpc>
                <a:spcPts val="1800"/>
              </a:lnSpc>
            </a:pPr>
            <a:r>
              <a:rPr lang="en-US" sz="1400" dirty="0"/>
              <a:t>Los Angeles, CA</a:t>
            </a:r>
          </a:p>
          <a:p>
            <a:pPr fontAlgn="base">
              <a:lnSpc>
                <a:spcPts val="1800"/>
              </a:lnSpc>
            </a:pPr>
            <a:r>
              <a:rPr lang="en-US" sz="1400" dirty="0"/>
              <a:t>900</a:t>
            </a:r>
          </a:p>
          <a:p>
            <a:pPr fontAlgn="base">
              <a:lnSpc>
                <a:spcPts val="1800"/>
              </a:lnSpc>
            </a:pPr>
            <a:r>
              <a:rPr lang="en-US" sz="1400" dirty="0"/>
              <a:t>1M devices protected &amp; counting</a:t>
            </a:r>
          </a:p>
          <a:p>
            <a:pPr fontAlgn="base">
              <a:lnSpc>
                <a:spcPts val="1800"/>
              </a:lnSpc>
            </a:pPr>
            <a:r>
              <a:rPr lang="en-US" sz="1400" dirty="0"/>
              <a:t>15 global data centers</a:t>
            </a:r>
          </a:p>
          <a:p>
            <a:pPr fontAlgn="base">
              <a:lnSpc>
                <a:spcPts val="1800"/>
              </a:lnSpc>
            </a:pPr>
            <a:r>
              <a:rPr lang="en-US" sz="1400" dirty="0"/>
              <a:t>100+ petabytes of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1027" y="3995269"/>
            <a:ext cx="171445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700"/>
              </a:lnSpc>
            </a:pPr>
            <a:r>
              <a:rPr lang="en-US" sz="1600" dirty="0">
                <a:solidFill>
                  <a:srgbClr val="D05857"/>
                </a:solidFill>
              </a:rPr>
              <a:t>Founded:</a:t>
            </a:r>
          </a:p>
          <a:p>
            <a:pPr fontAlgn="base">
              <a:lnSpc>
                <a:spcPts val="1700"/>
              </a:lnSpc>
            </a:pPr>
            <a:r>
              <a:rPr lang="en-US" sz="1600" dirty="0">
                <a:solidFill>
                  <a:srgbClr val="D05857"/>
                </a:solidFill>
              </a:rPr>
              <a:t>HQ:</a:t>
            </a:r>
          </a:p>
          <a:p>
            <a:pPr fontAlgn="base">
              <a:lnSpc>
                <a:spcPts val="1700"/>
              </a:lnSpc>
            </a:pPr>
            <a:r>
              <a:rPr lang="en-US" sz="1600" dirty="0">
                <a:solidFill>
                  <a:srgbClr val="D05857"/>
                </a:solidFill>
              </a:rPr>
              <a:t>Partners:</a:t>
            </a:r>
          </a:p>
          <a:p>
            <a:pPr fontAlgn="base">
              <a:lnSpc>
                <a:spcPts val="1700"/>
              </a:lnSpc>
            </a:pPr>
            <a:r>
              <a:rPr lang="en-US" sz="1600" dirty="0">
                <a:solidFill>
                  <a:srgbClr val="D05857"/>
                </a:solidFill>
              </a:rPr>
              <a:t>Customers:</a:t>
            </a:r>
          </a:p>
          <a:p>
            <a:pPr fontAlgn="base">
              <a:lnSpc>
                <a:spcPts val="1700"/>
              </a:lnSpc>
            </a:pPr>
            <a:r>
              <a:rPr lang="en-US" sz="1600" dirty="0">
                <a:solidFill>
                  <a:srgbClr val="D05857"/>
                </a:solidFill>
              </a:rPr>
              <a:t>Data Centers:</a:t>
            </a:r>
            <a:br>
              <a:rPr lang="en-US" sz="1600" dirty="0">
                <a:solidFill>
                  <a:srgbClr val="D05857"/>
                </a:solidFill>
              </a:rPr>
            </a:br>
            <a:r>
              <a:rPr lang="en-US" sz="1600" dirty="0">
                <a:solidFill>
                  <a:srgbClr val="D05857"/>
                </a:solidFill>
              </a:rPr>
              <a:t>Data Protected: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6858" y="3375036"/>
            <a:ext cx="5375427" cy="422662"/>
          </a:xfrm>
          <a:prstGeom prst="rect">
            <a:avLst/>
          </a:prstGeom>
          <a:solidFill>
            <a:schemeClr val="bg1">
              <a:lumMod val="6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3877" y="3387945"/>
            <a:ext cx="1752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By The Numbers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1304" y="1121209"/>
            <a:ext cx="5224869" cy="0"/>
          </a:xfrm>
          <a:prstGeom prst="line">
            <a:avLst/>
          </a:prstGeom>
          <a:ln>
            <a:solidFill>
              <a:schemeClr val="bg1">
                <a:lumMod val="95000"/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 rot="5400000">
            <a:off x="381541" y="3478976"/>
            <a:ext cx="421278" cy="216175"/>
          </a:xfrm>
          <a:prstGeom prst="triangle">
            <a:avLst>
              <a:gd name="adj" fmla="val 50001"/>
            </a:avLst>
          </a:prstGeom>
          <a:solidFill>
            <a:srgbClr val="5B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6009027" y="3470810"/>
            <a:ext cx="421278" cy="216175"/>
          </a:xfrm>
          <a:prstGeom prst="triangle">
            <a:avLst>
              <a:gd name="adj" fmla="val 50001"/>
            </a:avLst>
          </a:prstGeom>
          <a:solidFill>
            <a:srgbClr val="5B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186" y="3387945"/>
            <a:ext cx="228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Third Party Validation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47074" y="1231847"/>
            <a:ext cx="527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Complete Data Protection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98295" y="2850634"/>
            <a:ext cx="795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Why?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904" y="1169430"/>
            <a:ext cx="5395381" cy="2050535"/>
          </a:xfrm>
          <a:prstGeom prst="rect">
            <a:avLst/>
          </a:prstGeom>
          <a:solidFill>
            <a:srgbClr val="5B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4092" y="1169430"/>
            <a:ext cx="5388757" cy="2050535"/>
          </a:xfrm>
          <a:prstGeom prst="rect">
            <a:avLst/>
          </a:prstGeom>
          <a:solidFill>
            <a:srgbClr val="3E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11828" y="1199530"/>
            <a:ext cx="276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86699" y="1826965"/>
            <a:ext cx="46839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+mj-lt"/>
                <a:ea typeface="ＭＳ 明朝" charset="-128"/>
                <a:cs typeface="Times New Roman" charset="0"/>
              </a:rPr>
              <a:t>Every company has the right to protect their valuable data and keep their operations up and running  -- simply, flexibly, and affordably.</a:t>
            </a:r>
            <a:endParaRPr lang="en-US" sz="1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7481" y="1826965"/>
            <a:ext cx="49420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Data Protection</a:t>
            </a:r>
            <a:endParaRPr lang="en-US" sz="1900" dirty="0">
              <a:solidFill>
                <a:schemeClr val="bg1"/>
              </a:solidFill>
              <a:latin typeface="+mj-lt"/>
              <a:ea typeface="Helvetica" charset="0"/>
              <a:cs typeface="Helvetica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Cloud </a:t>
            </a:r>
            <a:r>
              <a:rPr lang="en-US" sz="19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Backup &amp; Disaster Recovery</a:t>
            </a:r>
            <a:endParaRPr lang="en-US" sz="1900" dirty="0">
              <a:solidFill>
                <a:schemeClr val="bg1"/>
              </a:solidFill>
              <a:latin typeface="+mj-lt"/>
              <a:ea typeface="Helvetica" charset="0"/>
              <a:cs typeface="Helvetica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On-</a:t>
            </a:r>
            <a:r>
              <a:rPr lang="en-US" sz="1900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D</a:t>
            </a:r>
            <a:r>
              <a:rPr lang="en-US" sz="19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emand Failover</a:t>
            </a:r>
            <a:endParaRPr lang="en-US" sz="1900" dirty="0">
              <a:solidFill>
                <a:schemeClr val="bg1"/>
              </a:solidFill>
              <a:latin typeface="+mj-lt"/>
              <a:ea typeface="Helvetica" charset="0"/>
              <a:cs typeface="Helvetica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 err="1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Ransomware</a:t>
            </a:r>
            <a:r>
              <a:rPr lang="en-US" sz="19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 Protection</a:t>
            </a:r>
            <a:endParaRPr lang="en-US" sz="1900" dirty="0">
              <a:solidFill>
                <a:schemeClr val="bg1"/>
              </a:solidFill>
              <a:effectLst/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8060" y="1199530"/>
            <a:ext cx="2171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94629" y="1810034"/>
            <a:ext cx="5224869" cy="0"/>
          </a:xfrm>
          <a:prstGeom prst="line">
            <a:avLst/>
          </a:prstGeom>
          <a:ln>
            <a:solidFill>
              <a:schemeClr val="bg1">
                <a:lumMod val="95000"/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904" y="1810034"/>
            <a:ext cx="5395381" cy="0"/>
          </a:xfrm>
          <a:prstGeom prst="line">
            <a:avLst/>
          </a:prstGeom>
          <a:ln>
            <a:solidFill>
              <a:schemeClr val="bg1">
                <a:lumMod val="95000"/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" y="4945316"/>
            <a:ext cx="1310096" cy="79605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068142" y="3935155"/>
            <a:ext cx="1282118" cy="854169"/>
            <a:chOff x="2379004" y="4098722"/>
            <a:chExt cx="1326048" cy="883436"/>
          </a:xfrm>
        </p:grpSpPr>
        <p:sp>
          <p:nvSpPr>
            <p:cNvPr id="29" name="Rectangle 28"/>
            <p:cNvSpPr/>
            <p:nvPr/>
          </p:nvSpPr>
          <p:spPr>
            <a:xfrm>
              <a:off x="2379004" y="4098722"/>
              <a:ext cx="1326048" cy="883436"/>
            </a:xfrm>
            <a:prstGeom prst="rect">
              <a:avLst/>
            </a:prstGeom>
            <a:solidFill>
              <a:srgbClr val="424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663" y="4195078"/>
              <a:ext cx="1183352" cy="693554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011424" y="3943213"/>
            <a:ext cx="1226053" cy="873879"/>
            <a:chOff x="10337168" y="5460940"/>
            <a:chExt cx="1533808" cy="1189339"/>
          </a:xfrm>
        </p:grpSpPr>
        <p:sp>
          <p:nvSpPr>
            <p:cNvPr id="32" name="Rectangle 31"/>
            <p:cNvSpPr/>
            <p:nvPr/>
          </p:nvSpPr>
          <p:spPr>
            <a:xfrm>
              <a:off x="10337168" y="5460940"/>
              <a:ext cx="1533808" cy="1189339"/>
            </a:xfrm>
            <a:prstGeom prst="rect">
              <a:avLst/>
            </a:prstGeom>
            <a:solidFill>
              <a:srgbClr val="1161A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2" descr="https://upload.wikimedia.org/wikipedia/commons/thumb/9/98/Gartner_logo.svg/1280px-Gartner_logo.svg.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5564" y="5589588"/>
              <a:ext cx="768882" cy="174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10337168" y="5889555"/>
              <a:ext cx="1533807" cy="2743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latin typeface="Arial Narrow" panose="020B0606020202030204" pitchFamily="34" charset="0"/>
                </a:rPr>
                <a:t>VISIONARY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379317" y="6168104"/>
              <a:ext cx="1491658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Arial Narrow" panose="020B0606020202030204" pitchFamily="34" charset="0"/>
                </a:rPr>
                <a:t>Disaster Recovery </a:t>
              </a:r>
              <a:br>
                <a:rPr lang="en-US" sz="1000" dirty="0">
                  <a:latin typeface="Arial Narrow" panose="020B0606020202030204" pitchFamily="34" charset="0"/>
                </a:rPr>
              </a:br>
              <a:r>
                <a:rPr lang="en-US" sz="1000" dirty="0">
                  <a:latin typeface="Arial Narrow" panose="020B0606020202030204" pitchFamily="34" charset="0"/>
                </a:rPr>
                <a:t>as a Service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84527" y="4940677"/>
            <a:ext cx="1292113" cy="749457"/>
            <a:chOff x="2060375" y="5093189"/>
            <a:chExt cx="1336385" cy="775137"/>
          </a:xfrm>
        </p:grpSpPr>
        <p:sp>
          <p:nvSpPr>
            <p:cNvPr id="37" name="Rectangle 36"/>
            <p:cNvSpPr/>
            <p:nvPr/>
          </p:nvSpPr>
          <p:spPr>
            <a:xfrm>
              <a:off x="2060375" y="5093189"/>
              <a:ext cx="1336385" cy="775137"/>
            </a:xfrm>
            <a:prstGeom prst="rect">
              <a:avLst/>
            </a:prstGeom>
            <a:solidFill>
              <a:srgbClr val="5D7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887" y="5118083"/>
              <a:ext cx="1209359" cy="708796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5209041" y="895719"/>
            <a:ext cx="1773919" cy="50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40" name="Picture 39" descr="Screen Shot 2016-11-15 at 10.07.1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60" y="4159148"/>
            <a:ext cx="998665" cy="11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05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432516" y="253749"/>
            <a:ext cx="332699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 &amp; CONS</a:t>
            </a:r>
            <a:endParaRPr lang="en-US" sz="3500" b="1" dirty="0">
              <a:solidFill>
                <a:srgbClr val="424F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09041" y="895719"/>
            <a:ext cx="1773919" cy="50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09781" y="1462269"/>
            <a:ext cx="2218099" cy="2218099"/>
          </a:xfrm>
          <a:prstGeom prst="ellipse">
            <a:avLst/>
          </a:prstGeom>
          <a:solidFill>
            <a:srgbClr val="64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95512" y="1462269"/>
            <a:ext cx="2218099" cy="2218099"/>
          </a:xfrm>
          <a:prstGeom prst="ellipse">
            <a:avLst/>
          </a:prstGeom>
          <a:solidFill>
            <a:srgbClr val="1E5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8616" y="2300274"/>
            <a:ext cx="5243848" cy="3544240"/>
          </a:xfrm>
          <a:prstGeom prst="rect">
            <a:avLst/>
          </a:prstGeom>
          <a:solidFill>
            <a:srgbClr val="3E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67218" y="2300274"/>
            <a:ext cx="5243848" cy="3544240"/>
          </a:xfrm>
          <a:prstGeom prst="rect">
            <a:avLst/>
          </a:prstGeom>
          <a:solidFill>
            <a:srgbClr val="D0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67218" y="2300274"/>
            <a:ext cx="5243849" cy="1094165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8616" y="2300274"/>
            <a:ext cx="5243848" cy="1094165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8614" y="2411376"/>
            <a:ext cx="52438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REWARDING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7219" y="2411376"/>
            <a:ext cx="5243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CHALLENGING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416" y="3649980"/>
            <a:ext cx="45442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work is interesting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I e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njoy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people I work with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It allows me to have a healthy &amp; active lifestyle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(and pays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bills)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I see results of my efforts right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away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8607" y="3649980"/>
            <a:ext cx="4761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tart-ups lend to more chaos (simply a function of the nature of a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start-up)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certain amount of dysfunction 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Not all personalities are going to align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technology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industry involves constant innovation; steep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learning curve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2894"/>
          <p:cNvSpPr/>
          <p:nvPr/>
        </p:nvSpPr>
        <p:spPr>
          <a:xfrm rot="16200000">
            <a:off x="8561403" y="1655076"/>
            <a:ext cx="514853" cy="514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lnTo>
                  <a:pt x="5604" y="10309"/>
                </a:lnTo>
                <a:lnTo>
                  <a:pt x="8693" y="7220"/>
                </a:lnTo>
                <a:cubicBezTo>
                  <a:pt x="8781" y="7131"/>
                  <a:pt x="8836" y="7008"/>
                  <a:pt x="8836" y="6873"/>
                </a:cubicBezTo>
                <a:cubicBezTo>
                  <a:pt x="8836" y="6601"/>
                  <a:pt x="8616" y="6382"/>
                  <a:pt x="8345" y="6382"/>
                </a:cubicBezTo>
                <a:cubicBezTo>
                  <a:pt x="8210" y="6382"/>
                  <a:pt x="8087" y="6437"/>
                  <a:pt x="7998" y="6526"/>
                </a:cubicBezTo>
                <a:lnTo>
                  <a:pt x="4071" y="10453"/>
                </a:lnTo>
                <a:cubicBezTo>
                  <a:pt x="3982" y="10542"/>
                  <a:pt x="3927" y="10665"/>
                  <a:pt x="3927" y="10800"/>
                </a:cubicBezTo>
                <a:cubicBezTo>
                  <a:pt x="3927" y="10936"/>
                  <a:pt x="3982" y="11058"/>
                  <a:pt x="4071" y="11147"/>
                </a:cubicBezTo>
                <a:lnTo>
                  <a:pt x="7998" y="15074"/>
                </a:lnTo>
                <a:cubicBezTo>
                  <a:pt x="8087" y="15164"/>
                  <a:pt x="8210" y="15218"/>
                  <a:pt x="8345" y="15218"/>
                </a:cubicBezTo>
                <a:cubicBezTo>
                  <a:pt x="8616" y="15218"/>
                  <a:pt x="8836" y="14999"/>
                  <a:pt x="8836" y="14727"/>
                </a:cubicBezTo>
                <a:cubicBezTo>
                  <a:pt x="8836" y="14592"/>
                  <a:pt x="8781" y="14469"/>
                  <a:pt x="8693" y="14380"/>
                </a:cubicBezTo>
                <a:lnTo>
                  <a:pt x="5604" y="11291"/>
                </a:ln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18164" y="13255"/>
                </a:moveTo>
                <a:cubicBezTo>
                  <a:pt x="17893" y="13255"/>
                  <a:pt x="17673" y="13475"/>
                  <a:pt x="17673" y="13745"/>
                </a:cubicBezTo>
                <a:lnTo>
                  <a:pt x="17673" y="20618"/>
                </a:lnTo>
                <a:lnTo>
                  <a:pt x="982" y="20618"/>
                </a:lnTo>
                <a:lnTo>
                  <a:pt x="982" y="982"/>
                </a:lnTo>
                <a:lnTo>
                  <a:pt x="17673" y="982"/>
                </a:lnTo>
                <a:lnTo>
                  <a:pt x="17673" y="7855"/>
                </a:lnTo>
                <a:cubicBezTo>
                  <a:pt x="17673" y="8126"/>
                  <a:pt x="17893" y="8345"/>
                  <a:pt x="18164" y="8345"/>
                </a:cubicBezTo>
                <a:cubicBezTo>
                  <a:pt x="18434" y="8345"/>
                  <a:pt x="18655" y="8126"/>
                  <a:pt x="18655" y="7855"/>
                </a:cubicBezTo>
                <a:lnTo>
                  <a:pt x="18655" y="491"/>
                </a:lnTo>
                <a:cubicBezTo>
                  <a:pt x="18655" y="220"/>
                  <a:pt x="18434" y="0"/>
                  <a:pt x="18164" y="0"/>
                </a:cubicBez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8164" y="21600"/>
                </a:ln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cubicBezTo>
                  <a:pt x="18655" y="13475"/>
                  <a:pt x="18434" y="13255"/>
                  <a:pt x="18164" y="132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6" name="Shape 2894"/>
          <p:cNvSpPr/>
          <p:nvPr/>
        </p:nvSpPr>
        <p:spPr>
          <a:xfrm rot="5400000" flipV="1">
            <a:off x="3100403" y="1655076"/>
            <a:ext cx="514853" cy="514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lnTo>
                  <a:pt x="5604" y="10309"/>
                </a:lnTo>
                <a:lnTo>
                  <a:pt x="8693" y="7220"/>
                </a:lnTo>
                <a:cubicBezTo>
                  <a:pt x="8781" y="7131"/>
                  <a:pt x="8836" y="7008"/>
                  <a:pt x="8836" y="6873"/>
                </a:cubicBezTo>
                <a:cubicBezTo>
                  <a:pt x="8836" y="6601"/>
                  <a:pt x="8616" y="6382"/>
                  <a:pt x="8345" y="6382"/>
                </a:cubicBezTo>
                <a:cubicBezTo>
                  <a:pt x="8210" y="6382"/>
                  <a:pt x="8087" y="6437"/>
                  <a:pt x="7998" y="6526"/>
                </a:cubicBezTo>
                <a:lnTo>
                  <a:pt x="4071" y="10453"/>
                </a:lnTo>
                <a:cubicBezTo>
                  <a:pt x="3982" y="10542"/>
                  <a:pt x="3927" y="10665"/>
                  <a:pt x="3927" y="10800"/>
                </a:cubicBezTo>
                <a:cubicBezTo>
                  <a:pt x="3927" y="10936"/>
                  <a:pt x="3982" y="11058"/>
                  <a:pt x="4071" y="11147"/>
                </a:cubicBezTo>
                <a:lnTo>
                  <a:pt x="7998" y="15074"/>
                </a:lnTo>
                <a:cubicBezTo>
                  <a:pt x="8087" y="15164"/>
                  <a:pt x="8210" y="15218"/>
                  <a:pt x="8345" y="15218"/>
                </a:cubicBezTo>
                <a:cubicBezTo>
                  <a:pt x="8616" y="15218"/>
                  <a:pt x="8836" y="14999"/>
                  <a:pt x="8836" y="14727"/>
                </a:cubicBezTo>
                <a:cubicBezTo>
                  <a:pt x="8836" y="14592"/>
                  <a:pt x="8781" y="14469"/>
                  <a:pt x="8693" y="14380"/>
                </a:cubicBezTo>
                <a:lnTo>
                  <a:pt x="5604" y="11291"/>
                </a:ln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18164" y="13255"/>
                </a:moveTo>
                <a:cubicBezTo>
                  <a:pt x="17893" y="13255"/>
                  <a:pt x="17673" y="13475"/>
                  <a:pt x="17673" y="13745"/>
                </a:cubicBezTo>
                <a:lnTo>
                  <a:pt x="17673" y="20618"/>
                </a:lnTo>
                <a:lnTo>
                  <a:pt x="982" y="20618"/>
                </a:lnTo>
                <a:lnTo>
                  <a:pt x="982" y="982"/>
                </a:lnTo>
                <a:lnTo>
                  <a:pt x="17673" y="982"/>
                </a:lnTo>
                <a:lnTo>
                  <a:pt x="17673" y="7855"/>
                </a:lnTo>
                <a:cubicBezTo>
                  <a:pt x="17673" y="8126"/>
                  <a:pt x="17893" y="8345"/>
                  <a:pt x="18164" y="8345"/>
                </a:cubicBezTo>
                <a:cubicBezTo>
                  <a:pt x="18434" y="8345"/>
                  <a:pt x="18655" y="8126"/>
                  <a:pt x="18655" y="7855"/>
                </a:cubicBezTo>
                <a:lnTo>
                  <a:pt x="18655" y="491"/>
                </a:lnTo>
                <a:cubicBezTo>
                  <a:pt x="18655" y="220"/>
                  <a:pt x="18434" y="0"/>
                  <a:pt x="18164" y="0"/>
                </a:cubicBez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8164" y="21600"/>
                </a:ln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cubicBezTo>
                  <a:pt x="18655" y="13475"/>
                  <a:pt x="18434" y="13255"/>
                  <a:pt x="18164" y="132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76885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/>
      <p:bldP spid="1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67"/>
          <p:cNvSpPr>
            <a:spLocks noChangeArrowheads="1"/>
          </p:cNvSpPr>
          <p:nvPr/>
        </p:nvSpPr>
        <p:spPr bwMode="auto">
          <a:xfrm>
            <a:off x="6011929" y="1976781"/>
            <a:ext cx="1192131" cy="1154767"/>
          </a:xfrm>
          <a:custGeom>
            <a:avLst/>
            <a:gdLst>
              <a:gd name="T0" fmla="*/ 4968 w 6000"/>
              <a:gd name="T1" fmla="*/ 3500 h 5814"/>
              <a:gd name="T2" fmla="*/ 4968 w 6000"/>
              <a:gd name="T3" fmla="*/ 3500 h 5814"/>
              <a:gd name="T4" fmla="*/ 5999 w 6000"/>
              <a:gd name="T5" fmla="*/ 2469 h 5814"/>
              <a:gd name="T6" fmla="*/ 5999 w 6000"/>
              <a:gd name="T7" fmla="*/ 2469 h 5814"/>
              <a:gd name="T8" fmla="*/ 0 w 6000"/>
              <a:gd name="T9" fmla="*/ 0 h 5814"/>
              <a:gd name="T10" fmla="*/ 0 w 6000"/>
              <a:gd name="T11" fmla="*/ 4688 h 5814"/>
              <a:gd name="T12" fmla="*/ 2656 w 6000"/>
              <a:gd name="T13" fmla="*/ 5813 h 5814"/>
              <a:gd name="T14" fmla="*/ 2656 w 6000"/>
              <a:gd name="T15" fmla="*/ 5813 h 5814"/>
              <a:gd name="T16" fmla="*/ 3937 w 6000"/>
              <a:gd name="T17" fmla="*/ 4532 h 5814"/>
              <a:gd name="T18" fmla="*/ 4905 w 6000"/>
              <a:gd name="T19" fmla="*/ 4500 h 5814"/>
              <a:gd name="T20" fmla="*/ 4968 w 6000"/>
              <a:gd name="T21" fmla="*/ 3500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00" h="5814">
                <a:moveTo>
                  <a:pt x="4968" y="3500"/>
                </a:moveTo>
                <a:lnTo>
                  <a:pt x="4968" y="3500"/>
                </a:lnTo>
                <a:cubicBezTo>
                  <a:pt x="5999" y="2469"/>
                  <a:pt x="5999" y="2469"/>
                  <a:pt x="5999" y="2469"/>
                </a:cubicBezTo>
                <a:lnTo>
                  <a:pt x="5999" y="2469"/>
                </a:lnTo>
                <a:cubicBezTo>
                  <a:pt x="4343" y="813"/>
                  <a:pt x="2156" y="0"/>
                  <a:pt x="0" y="0"/>
                </a:cubicBezTo>
                <a:cubicBezTo>
                  <a:pt x="0" y="4688"/>
                  <a:pt x="0" y="4688"/>
                  <a:pt x="0" y="4688"/>
                </a:cubicBezTo>
                <a:cubicBezTo>
                  <a:pt x="968" y="4688"/>
                  <a:pt x="1937" y="5063"/>
                  <a:pt x="2656" y="5813"/>
                </a:cubicBezTo>
                <a:lnTo>
                  <a:pt x="2656" y="5813"/>
                </a:lnTo>
                <a:cubicBezTo>
                  <a:pt x="3937" y="4532"/>
                  <a:pt x="3937" y="4532"/>
                  <a:pt x="3937" y="4532"/>
                </a:cubicBezTo>
                <a:cubicBezTo>
                  <a:pt x="4905" y="4500"/>
                  <a:pt x="4905" y="4500"/>
                  <a:pt x="4905" y="4500"/>
                </a:cubicBezTo>
                <a:lnTo>
                  <a:pt x="4968" y="3500"/>
                </a:lnTo>
              </a:path>
            </a:pathLst>
          </a:custGeom>
          <a:solidFill>
            <a:srgbClr val="9CB93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69" name="Freeform 68"/>
          <p:cNvSpPr>
            <a:spLocks noChangeArrowheads="1"/>
          </p:cNvSpPr>
          <p:nvPr/>
        </p:nvSpPr>
        <p:spPr bwMode="auto">
          <a:xfrm>
            <a:off x="4838630" y="1972957"/>
            <a:ext cx="1321766" cy="1154767"/>
          </a:xfrm>
          <a:custGeom>
            <a:avLst/>
            <a:gdLst>
              <a:gd name="T0" fmla="*/ 5968 w 6656"/>
              <a:gd name="T1" fmla="*/ 1438 h 5814"/>
              <a:gd name="T2" fmla="*/ 5968 w 6656"/>
              <a:gd name="T3" fmla="*/ 1438 h 5814"/>
              <a:gd name="T4" fmla="*/ 5968 w 6656"/>
              <a:gd name="T5" fmla="*/ 0 h 5814"/>
              <a:gd name="T6" fmla="*/ 5968 w 6656"/>
              <a:gd name="T7" fmla="*/ 0 h 5814"/>
              <a:gd name="T8" fmla="*/ 0 w 6656"/>
              <a:gd name="T9" fmla="*/ 2469 h 5814"/>
              <a:gd name="T10" fmla="*/ 3312 w 6656"/>
              <a:gd name="T11" fmla="*/ 5813 h 5814"/>
              <a:gd name="T12" fmla="*/ 5968 w 6656"/>
              <a:gd name="T13" fmla="*/ 4688 h 5814"/>
              <a:gd name="T14" fmla="*/ 5968 w 6656"/>
              <a:gd name="T15" fmla="*/ 4688 h 5814"/>
              <a:gd name="T16" fmla="*/ 5968 w 6656"/>
              <a:gd name="T17" fmla="*/ 2907 h 5814"/>
              <a:gd name="T18" fmla="*/ 6655 w 6656"/>
              <a:gd name="T19" fmla="*/ 2188 h 5814"/>
              <a:gd name="T20" fmla="*/ 5968 w 6656"/>
              <a:gd name="T21" fmla="*/ 1438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56" h="5814">
                <a:moveTo>
                  <a:pt x="5968" y="1438"/>
                </a:moveTo>
                <a:lnTo>
                  <a:pt x="5968" y="1438"/>
                </a:ln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cubicBezTo>
                  <a:pt x="3625" y="0"/>
                  <a:pt x="1531" y="938"/>
                  <a:pt x="0" y="2469"/>
                </a:cubicBezTo>
                <a:cubicBezTo>
                  <a:pt x="3312" y="5813"/>
                  <a:pt x="3312" y="5813"/>
                  <a:pt x="3312" y="5813"/>
                </a:cubicBezTo>
                <a:cubicBezTo>
                  <a:pt x="4000" y="5125"/>
                  <a:pt x="4937" y="4688"/>
                  <a:pt x="5968" y="4688"/>
                </a:cubicBezTo>
                <a:lnTo>
                  <a:pt x="5968" y="4688"/>
                </a:lnTo>
                <a:cubicBezTo>
                  <a:pt x="5968" y="2907"/>
                  <a:pt x="5968" y="2907"/>
                  <a:pt x="5968" y="2907"/>
                </a:cubicBezTo>
                <a:cubicBezTo>
                  <a:pt x="6655" y="2188"/>
                  <a:pt x="6655" y="2188"/>
                  <a:pt x="6655" y="2188"/>
                </a:cubicBezTo>
                <a:lnTo>
                  <a:pt x="5968" y="1438"/>
                </a:lnTo>
              </a:path>
            </a:pathLst>
          </a:custGeom>
          <a:solidFill>
            <a:srgbClr val="9CB93D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70" name="Freeform 69"/>
          <p:cNvSpPr>
            <a:spLocks noChangeArrowheads="1"/>
          </p:cNvSpPr>
          <p:nvPr/>
        </p:nvSpPr>
        <p:spPr bwMode="auto">
          <a:xfrm>
            <a:off x="4341982" y="2463601"/>
            <a:ext cx="1154466" cy="1192441"/>
          </a:xfrm>
          <a:custGeom>
            <a:avLst/>
            <a:gdLst>
              <a:gd name="T0" fmla="*/ 0 w 5814"/>
              <a:gd name="T1" fmla="*/ 6000 h 6001"/>
              <a:gd name="T2" fmla="*/ 0 w 5814"/>
              <a:gd name="T3" fmla="*/ 6000 h 6001"/>
              <a:gd name="T4" fmla="*/ 4719 w 5814"/>
              <a:gd name="T5" fmla="*/ 6000 h 6001"/>
              <a:gd name="T6" fmla="*/ 5813 w 5814"/>
              <a:gd name="T7" fmla="*/ 3344 h 6001"/>
              <a:gd name="T8" fmla="*/ 4532 w 5814"/>
              <a:gd name="T9" fmla="*/ 2063 h 6001"/>
              <a:gd name="T10" fmla="*/ 4501 w 5814"/>
              <a:gd name="T11" fmla="*/ 1031 h 6001"/>
              <a:gd name="T12" fmla="*/ 3532 w 5814"/>
              <a:gd name="T13" fmla="*/ 1031 h 6001"/>
              <a:gd name="T14" fmla="*/ 2501 w 5814"/>
              <a:gd name="T15" fmla="*/ 0 h 6001"/>
              <a:gd name="T16" fmla="*/ 0 w 5814"/>
              <a:gd name="T17" fmla="*/ 6000 h 6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4" h="6001">
                <a:moveTo>
                  <a:pt x="0" y="6000"/>
                </a:moveTo>
                <a:lnTo>
                  <a:pt x="0" y="6000"/>
                </a:lnTo>
                <a:cubicBezTo>
                  <a:pt x="4719" y="6000"/>
                  <a:pt x="4719" y="6000"/>
                  <a:pt x="4719" y="6000"/>
                </a:cubicBezTo>
                <a:cubicBezTo>
                  <a:pt x="4719" y="5031"/>
                  <a:pt x="5094" y="4063"/>
                  <a:pt x="5813" y="3344"/>
                </a:cubicBezTo>
                <a:cubicBezTo>
                  <a:pt x="4532" y="2063"/>
                  <a:pt x="4532" y="2063"/>
                  <a:pt x="4532" y="2063"/>
                </a:cubicBezTo>
                <a:cubicBezTo>
                  <a:pt x="4501" y="1031"/>
                  <a:pt x="4501" y="1031"/>
                  <a:pt x="4501" y="1031"/>
                </a:cubicBezTo>
                <a:cubicBezTo>
                  <a:pt x="3532" y="1031"/>
                  <a:pt x="3532" y="1031"/>
                  <a:pt x="3532" y="1031"/>
                </a:cubicBezTo>
                <a:cubicBezTo>
                  <a:pt x="2501" y="0"/>
                  <a:pt x="2501" y="0"/>
                  <a:pt x="2501" y="0"/>
                </a:cubicBezTo>
                <a:cubicBezTo>
                  <a:pt x="844" y="1656"/>
                  <a:pt x="0" y="3813"/>
                  <a:pt x="0" y="6000"/>
                </a:cubicBezTo>
              </a:path>
            </a:pathLst>
          </a:custGeom>
          <a:solidFill>
            <a:srgbClr val="EAB2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71" name="Freeform 70"/>
          <p:cNvSpPr>
            <a:spLocks noChangeArrowheads="1"/>
          </p:cNvSpPr>
          <p:nvPr/>
        </p:nvSpPr>
        <p:spPr bwMode="auto">
          <a:xfrm>
            <a:off x="4341982" y="3519363"/>
            <a:ext cx="1154466" cy="1322112"/>
          </a:xfrm>
          <a:custGeom>
            <a:avLst/>
            <a:gdLst>
              <a:gd name="T0" fmla="*/ 2501 w 5814"/>
              <a:gd name="T1" fmla="*/ 6655 h 6656"/>
              <a:gd name="T2" fmla="*/ 2501 w 5814"/>
              <a:gd name="T3" fmla="*/ 6655 h 6656"/>
              <a:gd name="T4" fmla="*/ 5813 w 5814"/>
              <a:gd name="T5" fmla="*/ 3342 h 6656"/>
              <a:gd name="T6" fmla="*/ 4719 w 5814"/>
              <a:gd name="T7" fmla="*/ 687 h 6656"/>
              <a:gd name="T8" fmla="*/ 2907 w 5814"/>
              <a:gd name="T9" fmla="*/ 687 h 6656"/>
              <a:gd name="T10" fmla="*/ 2157 w 5814"/>
              <a:gd name="T11" fmla="*/ 0 h 6656"/>
              <a:gd name="T12" fmla="*/ 1469 w 5814"/>
              <a:gd name="T13" fmla="*/ 687 h 6656"/>
              <a:gd name="T14" fmla="*/ 0 w 5814"/>
              <a:gd name="T15" fmla="*/ 687 h 6656"/>
              <a:gd name="T16" fmla="*/ 2501 w 5814"/>
              <a:gd name="T17" fmla="*/ 6655 h 6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4" h="6656">
                <a:moveTo>
                  <a:pt x="2501" y="6655"/>
                </a:moveTo>
                <a:lnTo>
                  <a:pt x="2501" y="6655"/>
                </a:lnTo>
                <a:cubicBezTo>
                  <a:pt x="5813" y="3342"/>
                  <a:pt x="5813" y="3342"/>
                  <a:pt x="5813" y="3342"/>
                </a:cubicBezTo>
                <a:cubicBezTo>
                  <a:pt x="5126" y="2655"/>
                  <a:pt x="4719" y="1717"/>
                  <a:pt x="4719" y="687"/>
                </a:cubicBezTo>
                <a:cubicBezTo>
                  <a:pt x="2907" y="687"/>
                  <a:pt x="2907" y="687"/>
                  <a:pt x="2907" y="687"/>
                </a:cubicBezTo>
                <a:cubicBezTo>
                  <a:pt x="2157" y="0"/>
                  <a:pt x="2157" y="0"/>
                  <a:pt x="2157" y="0"/>
                </a:cubicBezTo>
                <a:cubicBezTo>
                  <a:pt x="1469" y="687"/>
                  <a:pt x="1469" y="687"/>
                  <a:pt x="1469" y="687"/>
                </a:cubicBezTo>
                <a:cubicBezTo>
                  <a:pt x="0" y="687"/>
                  <a:pt x="0" y="687"/>
                  <a:pt x="0" y="687"/>
                </a:cubicBezTo>
                <a:cubicBezTo>
                  <a:pt x="0" y="2999"/>
                  <a:pt x="969" y="5123"/>
                  <a:pt x="2501" y="6655"/>
                </a:cubicBezTo>
              </a:path>
            </a:pathLst>
          </a:custGeom>
          <a:solidFill>
            <a:srgbClr val="D0585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72" name="Freeform 71"/>
          <p:cNvSpPr>
            <a:spLocks noChangeArrowheads="1"/>
          </p:cNvSpPr>
          <p:nvPr/>
        </p:nvSpPr>
        <p:spPr bwMode="auto">
          <a:xfrm>
            <a:off x="4838630" y="4183485"/>
            <a:ext cx="1185999" cy="1154767"/>
          </a:xfrm>
          <a:custGeom>
            <a:avLst/>
            <a:gdLst>
              <a:gd name="T0" fmla="*/ 5968 w 5969"/>
              <a:gd name="T1" fmla="*/ 5813 h 5814"/>
              <a:gd name="T2" fmla="*/ 5968 w 5969"/>
              <a:gd name="T3" fmla="*/ 5813 h 5814"/>
              <a:gd name="T4" fmla="*/ 5968 w 5969"/>
              <a:gd name="T5" fmla="*/ 1094 h 5814"/>
              <a:gd name="T6" fmla="*/ 3312 w 5969"/>
              <a:gd name="T7" fmla="*/ 0 h 5814"/>
              <a:gd name="T8" fmla="*/ 2031 w 5969"/>
              <a:gd name="T9" fmla="*/ 1250 h 5814"/>
              <a:gd name="T10" fmla="*/ 1031 w 5969"/>
              <a:gd name="T11" fmla="*/ 1313 h 5814"/>
              <a:gd name="T12" fmla="*/ 1031 w 5969"/>
              <a:gd name="T13" fmla="*/ 2282 h 5814"/>
              <a:gd name="T14" fmla="*/ 0 w 5969"/>
              <a:gd name="T15" fmla="*/ 3313 h 5814"/>
              <a:gd name="T16" fmla="*/ 5968 w 5969"/>
              <a:gd name="T17" fmla="*/ 5813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9" h="5814">
                <a:moveTo>
                  <a:pt x="5968" y="5813"/>
                </a:moveTo>
                <a:lnTo>
                  <a:pt x="5968" y="5813"/>
                </a:lnTo>
                <a:cubicBezTo>
                  <a:pt x="5968" y="1094"/>
                  <a:pt x="5968" y="1094"/>
                  <a:pt x="5968" y="1094"/>
                </a:cubicBezTo>
                <a:cubicBezTo>
                  <a:pt x="5000" y="1094"/>
                  <a:pt x="4062" y="719"/>
                  <a:pt x="3312" y="0"/>
                </a:cubicBezTo>
                <a:cubicBezTo>
                  <a:pt x="2031" y="1250"/>
                  <a:pt x="2031" y="1250"/>
                  <a:pt x="2031" y="1250"/>
                </a:cubicBezTo>
                <a:cubicBezTo>
                  <a:pt x="1031" y="1313"/>
                  <a:pt x="1031" y="1313"/>
                  <a:pt x="1031" y="1313"/>
                </a:cubicBezTo>
                <a:cubicBezTo>
                  <a:pt x="1031" y="2282"/>
                  <a:pt x="1031" y="2282"/>
                  <a:pt x="1031" y="2282"/>
                </a:cubicBezTo>
                <a:cubicBezTo>
                  <a:pt x="0" y="3313"/>
                  <a:pt x="0" y="3313"/>
                  <a:pt x="0" y="3313"/>
                </a:cubicBezTo>
                <a:cubicBezTo>
                  <a:pt x="1625" y="4969"/>
                  <a:pt x="3812" y="5813"/>
                  <a:pt x="5968" y="5813"/>
                </a:cubicBezTo>
              </a:path>
            </a:pathLst>
          </a:custGeom>
          <a:solidFill>
            <a:srgbClr val="4793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73" name="Freeform 72"/>
          <p:cNvSpPr>
            <a:spLocks noChangeArrowheads="1"/>
          </p:cNvSpPr>
          <p:nvPr/>
        </p:nvSpPr>
        <p:spPr bwMode="auto">
          <a:xfrm>
            <a:off x="5887109" y="4183485"/>
            <a:ext cx="1327900" cy="1154767"/>
          </a:xfrm>
          <a:custGeom>
            <a:avLst/>
            <a:gdLst>
              <a:gd name="T0" fmla="*/ 6686 w 6687"/>
              <a:gd name="T1" fmla="*/ 3313 h 5814"/>
              <a:gd name="T2" fmla="*/ 6686 w 6687"/>
              <a:gd name="T3" fmla="*/ 3313 h 5814"/>
              <a:gd name="T4" fmla="*/ 3343 w 6687"/>
              <a:gd name="T5" fmla="*/ 0 h 5814"/>
              <a:gd name="T6" fmla="*/ 687 w 6687"/>
              <a:gd name="T7" fmla="*/ 1094 h 5814"/>
              <a:gd name="T8" fmla="*/ 687 w 6687"/>
              <a:gd name="T9" fmla="*/ 2907 h 5814"/>
              <a:gd name="T10" fmla="*/ 0 w 6687"/>
              <a:gd name="T11" fmla="*/ 3625 h 5814"/>
              <a:gd name="T12" fmla="*/ 687 w 6687"/>
              <a:gd name="T13" fmla="*/ 4344 h 5814"/>
              <a:gd name="T14" fmla="*/ 687 w 6687"/>
              <a:gd name="T15" fmla="*/ 5813 h 5814"/>
              <a:gd name="T16" fmla="*/ 6686 w 6687"/>
              <a:gd name="T17" fmla="*/ 3313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87" h="5814">
                <a:moveTo>
                  <a:pt x="6686" y="3313"/>
                </a:moveTo>
                <a:lnTo>
                  <a:pt x="6686" y="3313"/>
                </a:lnTo>
                <a:cubicBezTo>
                  <a:pt x="3343" y="0"/>
                  <a:pt x="3343" y="0"/>
                  <a:pt x="3343" y="0"/>
                </a:cubicBezTo>
                <a:cubicBezTo>
                  <a:pt x="2655" y="657"/>
                  <a:pt x="1718" y="1094"/>
                  <a:pt x="687" y="1094"/>
                </a:cubicBezTo>
                <a:cubicBezTo>
                  <a:pt x="687" y="2907"/>
                  <a:pt x="687" y="2907"/>
                  <a:pt x="687" y="2907"/>
                </a:cubicBezTo>
                <a:cubicBezTo>
                  <a:pt x="0" y="3625"/>
                  <a:pt x="0" y="3625"/>
                  <a:pt x="0" y="3625"/>
                </a:cubicBezTo>
                <a:cubicBezTo>
                  <a:pt x="687" y="4344"/>
                  <a:pt x="687" y="4344"/>
                  <a:pt x="687" y="4344"/>
                </a:cubicBezTo>
                <a:cubicBezTo>
                  <a:pt x="687" y="5813"/>
                  <a:pt x="687" y="5813"/>
                  <a:pt x="687" y="5813"/>
                </a:cubicBezTo>
                <a:cubicBezTo>
                  <a:pt x="3030" y="5813"/>
                  <a:pt x="5155" y="4844"/>
                  <a:pt x="6686" y="3313"/>
                </a:cubicBezTo>
              </a:path>
            </a:pathLst>
          </a:custGeom>
          <a:solidFill>
            <a:srgbClr val="A2B8C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83" name="Freeform 82"/>
          <p:cNvSpPr>
            <a:spLocks noChangeArrowheads="1"/>
          </p:cNvSpPr>
          <p:nvPr/>
        </p:nvSpPr>
        <p:spPr bwMode="auto">
          <a:xfrm>
            <a:off x="6550764" y="3657555"/>
            <a:ext cx="1154466" cy="1186308"/>
          </a:xfrm>
          <a:custGeom>
            <a:avLst/>
            <a:gdLst>
              <a:gd name="T0" fmla="*/ 2312 w 5813"/>
              <a:gd name="T1" fmla="*/ 4937 h 5969"/>
              <a:gd name="T2" fmla="*/ 2312 w 5813"/>
              <a:gd name="T3" fmla="*/ 4937 h 5969"/>
              <a:gd name="T4" fmla="*/ 3343 w 5813"/>
              <a:gd name="T5" fmla="*/ 5968 h 5969"/>
              <a:gd name="T6" fmla="*/ 3343 w 5813"/>
              <a:gd name="T7" fmla="*/ 5968 h 5969"/>
              <a:gd name="T8" fmla="*/ 5812 w 5813"/>
              <a:gd name="T9" fmla="*/ 0 h 5969"/>
              <a:gd name="T10" fmla="*/ 1093 w 5813"/>
              <a:gd name="T11" fmla="*/ 0 h 5969"/>
              <a:gd name="T12" fmla="*/ 0 w 5813"/>
              <a:gd name="T13" fmla="*/ 2655 h 5969"/>
              <a:gd name="T14" fmla="*/ 0 w 5813"/>
              <a:gd name="T15" fmla="*/ 2655 h 5969"/>
              <a:gd name="T16" fmla="*/ 1281 w 5813"/>
              <a:gd name="T17" fmla="*/ 3905 h 5969"/>
              <a:gd name="T18" fmla="*/ 1281 w 5813"/>
              <a:gd name="T19" fmla="*/ 4905 h 5969"/>
              <a:gd name="T20" fmla="*/ 2312 w 5813"/>
              <a:gd name="T21" fmla="*/ 4937 h 5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13" h="5969">
                <a:moveTo>
                  <a:pt x="2312" y="4937"/>
                </a:moveTo>
                <a:lnTo>
                  <a:pt x="2312" y="4937"/>
                </a:lnTo>
                <a:cubicBezTo>
                  <a:pt x="3343" y="5968"/>
                  <a:pt x="3343" y="5968"/>
                  <a:pt x="3343" y="5968"/>
                </a:cubicBezTo>
                <a:lnTo>
                  <a:pt x="3343" y="5968"/>
                </a:lnTo>
                <a:cubicBezTo>
                  <a:pt x="5000" y="4312"/>
                  <a:pt x="5812" y="2155"/>
                  <a:pt x="5812" y="0"/>
                </a:cubicBezTo>
                <a:cubicBezTo>
                  <a:pt x="1093" y="0"/>
                  <a:pt x="1093" y="0"/>
                  <a:pt x="1093" y="0"/>
                </a:cubicBezTo>
                <a:cubicBezTo>
                  <a:pt x="1093" y="937"/>
                  <a:pt x="750" y="1905"/>
                  <a:pt x="0" y="2655"/>
                </a:cubicBezTo>
                <a:lnTo>
                  <a:pt x="0" y="2655"/>
                </a:lnTo>
                <a:cubicBezTo>
                  <a:pt x="1281" y="3905"/>
                  <a:pt x="1281" y="3905"/>
                  <a:pt x="1281" y="3905"/>
                </a:cubicBezTo>
                <a:cubicBezTo>
                  <a:pt x="1281" y="4905"/>
                  <a:pt x="1281" y="4905"/>
                  <a:pt x="1281" y="4905"/>
                </a:cubicBezTo>
                <a:lnTo>
                  <a:pt x="2312" y="4937"/>
                </a:lnTo>
              </a:path>
            </a:pathLst>
          </a:custGeom>
          <a:solidFill>
            <a:srgbClr val="424F5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84" name="Freeform 83"/>
          <p:cNvSpPr>
            <a:spLocks noChangeArrowheads="1"/>
          </p:cNvSpPr>
          <p:nvPr/>
        </p:nvSpPr>
        <p:spPr bwMode="auto">
          <a:xfrm>
            <a:off x="6538786" y="2467387"/>
            <a:ext cx="1154466" cy="1328244"/>
          </a:xfrm>
          <a:custGeom>
            <a:avLst/>
            <a:gdLst>
              <a:gd name="T0" fmla="*/ 4343 w 5813"/>
              <a:gd name="T1" fmla="*/ 6000 h 6687"/>
              <a:gd name="T2" fmla="*/ 4343 w 5813"/>
              <a:gd name="T3" fmla="*/ 6000 h 6687"/>
              <a:gd name="T4" fmla="*/ 5812 w 5813"/>
              <a:gd name="T5" fmla="*/ 6000 h 6687"/>
              <a:gd name="T6" fmla="*/ 5812 w 5813"/>
              <a:gd name="T7" fmla="*/ 6000 h 6687"/>
              <a:gd name="T8" fmla="*/ 3343 w 5813"/>
              <a:gd name="T9" fmla="*/ 0 h 6687"/>
              <a:gd name="T10" fmla="*/ 0 w 5813"/>
              <a:gd name="T11" fmla="*/ 3344 h 6687"/>
              <a:gd name="T12" fmla="*/ 1093 w 5813"/>
              <a:gd name="T13" fmla="*/ 6000 h 6687"/>
              <a:gd name="T14" fmla="*/ 1093 w 5813"/>
              <a:gd name="T15" fmla="*/ 6000 h 6687"/>
              <a:gd name="T16" fmla="*/ 2906 w 5813"/>
              <a:gd name="T17" fmla="*/ 6000 h 6687"/>
              <a:gd name="T18" fmla="*/ 3625 w 5813"/>
              <a:gd name="T19" fmla="*/ 6686 h 6687"/>
              <a:gd name="T20" fmla="*/ 4343 w 5813"/>
              <a:gd name="T21" fmla="*/ 6000 h 6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13" h="6687">
                <a:moveTo>
                  <a:pt x="4343" y="6000"/>
                </a:moveTo>
                <a:lnTo>
                  <a:pt x="4343" y="6000"/>
                </a:lnTo>
                <a:cubicBezTo>
                  <a:pt x="5812" y="6000"/>
                  <a:pt x="5812" y="6000"/>
                  <a:pt x="5812" y="6000"/>
                </a:cubicBezTo>
                <a:lnTo>
                  <a:pt x="5812" y="6000"/>
                </a:lnTo>
                <a:cubicBezTo>
                  <a:pt x="5812" y="3656"/>
                  <a:pt x="4875" y="1531"/>
                  <a:pt x="3343" y="0"/>
                </a:cubicBezTo>
                <a:cubicBezTo>
                  <a:pt x="0" y="3344"/>
                  <a:pt x="0" y="3344"/>
                  <a:pt x="0" y="3344"/>
                </a:cubicBezTo>
                <a:cubicBezTo>
                  <a:pt x="687" y="4000"/>
                  <a:pt x="1093" y="4938"/>
                  <a:pt x="1093" y="6000"/>
                </a:cubicBezTo>
                <a:lnTo>
                  <a:pt x="1093" y="6000"/>
                </a:lnTo>
                <a:cubicBezTo>
                  <a:pt x="2906" y="6000"/>
                  <a:pt x="2906" y="6000"/>
                  <a:pt x="2906" y="6000"/>
                </a:cubicBezTo>
                <a:cubicBezTo>
                  <a:pt x="3625" y="6686"/>
                  <a:pt x="3625" y="6686"/>
                  <a:pt x="3625" y="6686"/>
                </a:cubicBezTo>
                <a:lnTo>
                  <a:pt x="4343" y="6000"/>
                </a:lnTo>
              </a:path>
            </a:pathLst>
          </a:custGeom>
          <a:solidFill>
            <a:srgbClr val="3EB3E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86" name="Freeform 85"/>
          <p:cNvSpPr>
            <a:spLocks noChangeArrowheads="1"/>
          </p:cNvSpPr>
          <p:nvPr/>
        </p:nvSpPr>
        <p:spPr bwMode="auto">
          <a:xfrm>
            <a:off x="6793252" y="2668620"/>
            <a:ext cx="204966" cy="198886"/>
          </a:xfrm>
          <a:custGeom>
            <a:avLst/>
            <a:gdLst>
              <a:gd name="T0" fmla="*/ 1031 w 1032"/>
              <a:gd name="T1" fmla="*/ 0 h 1001"/>
              <a:gd name="T2" fmla="*/ 968 w 1032"/>
              <a:gd name="T3" fmla="*/ 1000 h 1001"/>
              <a:gd name="T4" fmla="*/ 0 w 1032"/>
              <a:gd name="T5" fmla="*/ 1000 h 1001"/>
              <a:gd name="T6" fmla="*/ 1031 w 1032"/>
              <a:gd name="T7" fmla="*/ 0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2" h="1001">
                <a:moveTo>
                  <a:pt x="1031" y="0"/>
                </a:moveTo>
                <a:lnTo>
                  <a:pt x="968" y="1000"/>
                </a:lnTo>
                <a:lnTo>
                  <a:pt x="0" y="1000"/>
                </a:lnTo>
                <a:lnTo>
                  <a:pt x="1031" y="0"/>
                </a:lnTo>
              </a:path>
            </a:pathLst>
          </a:custGeom>
          <a:solidFill>
            <a:srgbClr val="9CB93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54" name="TextBox 114"/>
          <p:cNvSpPr txBox="1">
            <a:spLocks noChangeArrowheads="1"/>
          </p:cNvSpPr>
          <p:nvPr/>
        </p:nvSpPr>
        <p:spPr bwMode="auto">
          <a:xfrm>
            <a:off x="1765490" y="3826997"/>
            <a:ext cx="2515342" cy="7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D05857"/>
                </a:solidFill>
                <a:latin typeface="+mj-lt"/>
              </a:rPr>
              <a:t>LEAD</a:t>
            </a:r>
            <a:br>
              <a:rPr lang="en-US" altLang="en-US" sz="1800" b="1" dirty="0" smtClean="0">
                <a:solidFill>
                  <a:srgbClr val="D05857"/>
                </a:solidFill>
                <a:latin typeface="+mj-lt"/>
              </a:rPr>
            </a:br>
            <a:r>
              <a:rPr lang="en-US" altLang="en-US" sz="1800" b="1" dirty="0" smtClean="0">
                <a:solidFill>
                  <a:srgbClr val="D05857"/>
                </a:solidFill>
                <a:latin typeface="+mj-lt"/>
              </a:rPr>
              <a:t>GENERATION</a:t>
            </a:r>
            <a:endParaRPr lang="id-ID" altLang="en-US" sz="1800" b="1" dirty="0">
              <a:solidFill>
                <a:srgbClr val="D05857"/>
              </a:solidFill>
              <a:latin typeface="+mj-lt"/>
            </a:endParaRPr>
          </a:p>
        </p:txBody>
      </p:sp>
      <p:sp>
        <p:nvSpPr>
          <p:cNvPr id="55" name="TextBox 114"/>
          <p:cNvSpPr txBox="1">
            <a:spLocks noChangeArrowheads="1"/>
          </p:cNvSpPr>
          <p:nvPr/>
        </p:nvSpPr>
        <p:spPr bwMode="auto">
          <a:xfrm>
            <a:off x="1828990" y="2494878"/>
            <a:ext cx="2515342" cy="7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DEMAND</a:t>
            </a:r>
            <a:br>
              <a:rPr lang="en-US" altLang="en-US" sz="1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en-US" altLang="en-US" sz="1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GENERATION</a:t>
            </a:r>
            <a:endParaRPr lang="id-ID" altLang="en-US" sz="18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6" name="TextBox 114"/>
          <p:cNvSpPr txBox="1">
            <a:spLocks noChangeArrowheads="1"/>
          </p:cNvSpPr>
          <p:nvPr/>
        </p:nvSpPr>
        <p:spPr bwMode="auto">
          <a:xfrm>
            <a:off x="4832721" y="1173562"/>
            <a:ext cx="2515342" cy="7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9CB93D"/>
                </a:solidFill>
                <a:latin typeface="+mj-lt"/>
              </a:rPr>
              <a:t>MARKETING CAMPAIGNS</a:t>
            </a:r>
            <a:endParaRPr lang="id-ID" altLang="en-US" sz="1800" b="1" dirty="0">
              <a:solidFill>
                <a:srgbClr val="9CB93D"/>
              </a:solidFill>
              <a:latin typeface="+mj-lt"/>
            </a:endParaRPr>
          </a:p>
        </p:txBody>
      </p:sp>
      <p:sp>
        <p:nvSpPr>
          <p:cNvPr id="57" name="TextBox 114"/>
          <p:cNvSpPr txBox="1">
            <a:spLocks noChangeArrowheads="1"/>
          </p:cNvSpPr>
          <p:nvPr/>
        </p:nvSpPr>
        <p:spPr bwMode="auto">
          <a:xfrm>
            <a:off x="7892158" y="3763497"/>
            <a:ext cx="2515342" cy="4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 smtClean="0">
                <a:solidFill>
                  <a:srgbClr val="424F52"/>
                </a:solidFill>
                <a:latin typeface="+mj-lt"/>
              </a:rPr>
              <a:t>METRICS &amp; REPORTING</a:t>
            </a:r>
            <a:endParaRPr lang="id-ID" altLang="en-US" sz="1800" b="1" dirty="0">
              <a:solidFill>
                <a:srgbClr val="424F52"/>
              </a:solidFill>
              <a:latin typeface="+mj-lt"/>
            </a:endParaRPr>
          </a:p>
        </p:txBody>
      </p:sp>
      <p:sp>
        <p:nvSpPr>
          <p:cNvPr id="58" name="TextBox 114"/>
          <p:cNvSpPr txBox="1">
            <a:spLocks noChangeArrowheads="1"/>
          </p:cNvSpPr>
          <p:nvPr/>
        </p:nvSpPr>
        <p:spPr bwMode="auto">
          <a:xfrm>
            <a:off x="7652516" y="2240878"/>
            <a:ext cx="2515342" cy="7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00B0F0"/>
                </a:solidFill>
                <a:latin typeface="+mj-lt"/>
              </a:rPr>
              <a:t>MARKETING</a:t>
            </a:r>
            <a:br>
              <a:rPr lang="en-US" altLang="en-US" sz="1800" b="1" dirty="0" smtClean="0">
                <a:solidFill>
                  <a:srgbClr val="00B0F0"/>
                </a:solidFill>
                <a:latin typeface="+mj-lt"/>
              </a:rPr>
            </a:br>
            <a:r>
              <a:rPr lang="en-US" altLang="en-US" sz="1800" b="1" dirty="0" smtClean="0">
                <a:solidFill>
                  <a:srgbClr val="00B0F0"/>
                </a:solidFill>
                <a:latin typeface="+mj-lt"/>
              </a:rPr>
              <a:t>AUTOMATION</a:t>
            </a:r>
            <a:endParaRPr lang="id-ID" altLang="en-US" sz="18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9" name="TextBox 114"/>
          <p:cNvSpPr txBox="1">
            <a:spLocks noChangeArrowheads="1"/>
          </p:cNvSpPr>
          <p:nvPr/>
        </p:nvSpPr>
        <p:spPr bwMode="auto">
          <a:xfrm>
            <a:off x="6024008" y="5339931"/>
            <a:ext cx="3009637" cy="4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A2B8C2"/>
                </a:solidFill>
                <a:latin typeface="+mj-lt"/>
              </a:rPr>
              <a:t>ANALYSIS &amp; OPTIMIZATION</a:t>
            </a:r>
            <a:endParaRPr lang="id-ID" altLang="en-US" sz="1800" b="1" dirty="0">
              <a:solidFill>
                <a:srgbClr val="A2B8C2"/>
              </a:solidFill>
              <a:latin typeface="+mj-lt"/>
            </a:endParaRPr>
          </a:p>
        </p:txBody>
      </p:sp>
      <p:sp>
        <p:nvSpPr>
          <p:cNvPr id="60" name="TextBox 114"/>
          <p:cNvSpPr txBox="1">
            <a:spLocks noChangeArrowheads="1"/>
          </p:cNvSpPr>
          <p:nvPr/>
        </p:nvSpPr>
        <p:spPr bwMode="auto">
          <a:xfrm>
            <a:off x="2768592" y="5339931"/>
            <a:ext cx="3048828" cy="4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4793D1"/>
                </a:solidFill>
                <a:latin typeface="+mj-lt"/>
              </a:rPr>
              <a:t>LEARN, REVISE, IMPROVE</a:t>
            </a:r>
            <a:endParaRPr lang="id-ID" altLang="en-US" sz="1800" b="1" dirty="0">
              <a:solidFill>
                <a:srgbClr val="4793D1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51905" y="3274510"/>
            <a:ext cx="761595" cy="755050"/>
            <a:chOff x="5651905" y="3274510"/>
            <a:chExt cx="761595" cy="755050"/>
          </a:xfrm>
        </p:grpSpPr>
        <p:sp>
          <p:nvSpPr>
            <p:cNvPr id="164" name="Oval 5"/>
            <p:cNvSpPr>
              <a:spLocks noChangeArrowheads="1"/>
            </p:cNvSpPr>
            <p:nvPr/>
          </p:nvSpPr>
          <p:spPr bwMode="auto">
            <a:xfrm>
              <a:off x="5651905" y="3274510"/>
              <a:ext cx="754474" cy="7550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lIns="91422" tIns="45711" rIns="91422" bIns="45711"/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endParaRPr lang="id-ID" altLang="en-US" sz="1800"/>
            </a:p>
          </p:txBody>
        </p:sp>
        <p:sp>
          <p:nvSpPr>
            <p:cNvPr id="89" name="TextBox 114"/>
            <p:cNvSpPr txBox="1">
              <a:spLocks noChangeArrowheads="1"/>
            </p:cNvSpPr>
            <p:nvPr/>
          </p:nvSpPr>
          <p:spPr bwMode="auto">
            <a:xfrm>
              <a:off x="5656958" y="3445996"/>
              <a:ext cx="756542" cy="46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43" tIns="91422" rIns="182843" bIns="91422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b="1" dirty="0" smtClean="0">
                  <a:solidFill>
                    <a:srgbClr val="424F52"/>
                  </a:solidFill>
                  <a:latin typeface="Arial Black"/>
                  <a:cs typeface="Arial Black"/>
                </a:rPr>
                <a:t>CF</a:t>
              </a:r>
              <a:endParaRPr lang="id-ID" altLang="en-US" sz="1800" b="1" dirty="0">
                <a:solidFill>
                  <a:srgbClr val="424F52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869083" y="253749"/>
            <a:ext cx="245385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</a:t>
            </a:r>
            <a:endParaRPr lang="en-US" sz="3500" b="1" dirty="0">
              <a:solidFill>
                <a:srgbClr val="424F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209041" y="895719"/>
            <a:ext cx="1773919" cy="50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1607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3" grpId="0" animBg="1"/>
      <p:bldP spid="84" grpId="0" animBg="1"/>
      <p:bldP spid="86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05463"/>
              </p:ext>
            </p:extLst>
          </p:nvPr>
        </p:nvGraphicFramePr>
        <p:xfrm>
          <a:off x="179447" y="1076850"/>
          <a:ext cx="11788244" cy="5605129"/>
        </p:xfrm>
        <a:graphic>
          <a:graphicData uri="http://schemas.openxmlformats.org/drawingml/2006/table">
            <a:tbl>
              <a:tblPr/>
              <a:tblGrid>
                <a:gridCol w="1656318">
                  <a:extLst>
                    <a:ext uri="{9D8B030D-6E8A-4147-A177-3AD203B41FA5}">
                      <a16:colId xmlns="" xmlns:a16="http://schemas.microsoft.com/office/drawing/2014/main" val="487795048"/>
                    </a:ext>
                  </a:extLst>
                </a:gridCol>
                <a:gridCol w="4555286">
                  <a:extLst>
                    <a:ext uri="{9D8B030D-6E8A-4147-A177-3AD203B41FA5}">
                      <a16:colId xmlns="" xmlns:a16="http://schemas.microsoft.com/office/drawing/2014/main" val="3760308905"/>
                    </a:ext>
                  </a:extLst>
                </a:gridCol>
                <a:gridCol w="5576640">
                  <a:extLst>
                    <a:ext uri="{9D8B030D-6E8A-4147-A177-3AD203B41FA5}">
                      <a16:colId xmlns="" xmlns:a16="http://schemas.microsoft.com/office/drawing/2014/main" val="422159553"/>
                    </a:ext>
                  </a:extLst>
                </a:gridCol>
              </a:tblGrid>
              <a:tr h="43346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Tactic</a:t>
                      </a:r>
                      <a:endParaRPr lang="en-US" sz="1500" b="1" dirty="0">
                        <a:solidFill>
                          <a:srgbClr val="424F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Type of Campaign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Metrics/KPIs 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(Key Performance 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Indicators)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F5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0575111"/>
                  </a:ext>
                </a:extLst>
              </a:tr>
              <a:tr h="74419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Banner Advertising</a:t>
                      </a:r>
                      <a:endParaRPr lang="en-US" sz="1200" b="1" dirty="0">
                        <a:solidFill>
                          <a:srgbClr val="424F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</a:rPr>
                        <a:t>Clickable</a:t>
                      </a:r>
                      <a:r>
                        <a:rPr lang="en-US" sz="1100" baseline="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</a:rPr>
                        <a:t> display ads that the company gets charge for on a per-click basis. Spend includes the creation and deployment of these ads. </a:t>
                      </a:r>
                      <a:endParaRPr lang="en-US" sz="11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Click-through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rate: The % of prospects who click on the banner ad based on the number of impressions and perform the next action in the chain of events, i.e. form fill-out, content download, webcast registration, etc. </a:t>
                      </a:r>
                      <a:endParaRPr lang="en-US" sz="1100" b="0" i="0" u="none" strike="noStrike" kern="12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6533595"/>
                  </a:ext>
                </a:extLst>
              </a:tr>
              <a:tr h="77262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  <a:r>
                        <a:rPr lang="en-US" sz="1200" b="1" baseline="0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 Marketing</a:t>
                      </a:r>
                      <a:endParaRPr lang="en-US" sz="1200" b="1" dirty="0">
                        <a:solidFill>
                          <a:srgbClr val="424F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Segmented email campaigns sent with specific subject lines, content, and CTA (call-to-action) for the associated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audience</a:t>
                      </a: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. </a:t>
                      </a:r>
                      <a:endParaRPr lang="en-US" sz="11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Click-through rate: The %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of prospects who open the email sent and click on a link within it, leading them to a website, blog or other desired destination.</a:t>
                      </a:r>
                      <a:endParaRPr lang="en-US" sz="1100" b="0" i="0" u="none" strike="noStrike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8393937"/>
                  </a:ext>
                </a:extLst>
              </a:tr>
              <a:tr h="83972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  <a:r>
                        <a:rPr lang="en-US" sz="1200" b="1" baseline="0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Events</a:t>
                      </a:r>
                      <a:endParaRPr lang="en-US" sz="1200" b="1" dirty="0">
                        <a:solidFill>
                          <a:srgbClr val="424F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User conferences, tradeshows, virtual events, webinars</a:t>
                      </a:r>
                      <a:endParaRPr lang="en-US" sz="1100" b="0" i="0" u="none" strike="noStrike" kern="12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Conversion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rate: The % of prospects who attend our event and follow-up by setting up an appointment or downloading content related to the event.</a:t>
                      </a:r>
                      <a:endParaRPr lang="en-US" sz="1100" b="0" i="0" u="none" strike="noStrike" kern="12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844518"/>
                  </a:ext>
                </a:extLst>
              </a:tr>
              <a:tr h="66151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Search</a:t>
                      </a:r>
                      <a:r>
                        <a:rPr lang="en-US" sz="1200" b="1" baseline="0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 Engine Optimization</a:t>
                      </a:r>
                      <a:endParaRPr lang="en-US" sz="1200" b="1" dirty="0">
                        <a:solidFill>
                          <a:srgbClr val="424F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sv-SE" sz="1100" b="0" i="0" u="none" strike="noStrike" kern="1200" dirty="0" err="1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Optimizing</a:t>
                      </a:r>
                      <a:r>
                        <a:rPr lang="sv-SE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web </a:t>
                      </a:r>
                      <a:r>
                        <a:rPr lang="sv-SE" sz="1100" b="0" i="0" u="none" strike="noStrike" kern="1200" dirty="0" err="1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content</a:t>
                      </a:r>
                      <a:r>
                        <a:rPr lang="sv-SE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100" b="0" i="0" u="none" strike="noStrike" kern="1200" dirty="0" err="1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sv-SE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show </a:t>
                      </a:r>
                      <a:r>
                        <a:rPr lang="sv-SE" sz="1100" b="0" i="0" u="none" strike="noStrike" kern="1200" dirty="0" err="1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up</a:t>
                      </a:r>
                      <a:r>
                        <a:rPr lang="sv-SE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sv-SE" sz="1100" b="0" i="0" u="none" strike="noStrike" kern="1200" dirty="0" err="1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organic</a:t>
                      </a:r>
                      <a:r>
                        <a:rPr lang="sv-SE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100" b="0" i="0" u="none" strike="noStrike" kern="1200" dirty="0" err="1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search</a:t>
                      </a:r>
                      <a:r>
                        <a:rPr lang="sv-SE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100" b="0" i="0" u="none" strike="noStrike" kern="1200" dirty="0" err="1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results</a:t>
                      </a:r>
                      <a:endParaRPr lang="sv-SE" sz="1100" b="0" i="0" u="none" strike="noStrike" kern="12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CTR: The % of prospects who click on the organic search result and performs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the next action in the desired chain of events, i.e. form fill-out, content download,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etc</a:t>
                      </a:r>
                      <a:endParaRPr lang="en-US" sz="1100" b="0" i="0" u="none" strike="noStrike" kern="12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165072"/>
                  </a:ext>
                </a:extLst>
              </a:tr>
              <a:tr h="75364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Content</a:t>
                      </a:r>
                      <a:r>
                        <a:rPr lang="en-US" sz="1200" b="1" baseline="0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 Syndication</a:t>
                      </a:r>
                      <a:endParaRPr lang="en-US" sz="1200" b="1" dirty="0">
                        <a:solidFill>
                          <a:srgbClr val="424F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Deployment of company controlled content through third-parties such as publications, websites, business partners, </a:t>
                      </a:r>
                      <a:r>
                        <a:rPr lang="en-US" sz="1100" b="0" i="0" u="none" strike="noStrike" kern="1200" dirty="0" err="1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etc</a:t>
                      </a:r>
                      <a:endParaRPr lang="en-US" sz="1100" b="0" i="0" u="none" strike="noStrike" kern="12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CTR: The % of prospects who click on a web property located on the site where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the content is syndicated, leading them to your website for form-fill, download, etc.</a:t>
                      </a:r>
                      <a:endParaRPr lang="en-US" sz="1100" b="0" i="0" u="none" strike="noStrike" kern="12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0309663"/>
                  </a:ext>
                </a:extLst>
              </a:tr>
              <a:tr h="75062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Webinars</a:t>
                      </a:r>
                      <a:endParaRPr lang="en-US" sz="1200" b="1" dirty="0">
                        <a:solidFill>
                          <a:srgbClr val="424F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Web-based presentations run through technology or hosted services</a:t>
                      </a:r>
                      <a:endParaRPr lang="en-US" sz="1100" b="0" i="0" u="none" strike="noStrike" kern="12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Conversion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rate: The % of invitations to a webcast which result in registrations. The % of registrations that lead to attending, and then converting to a customer.</a:t>
                      </a:r>
                      <a:endParaRPr lang="en-US" sz="1100" b="0" i="0" u="none" strike="noStrike" kern="12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085898"/>
                  </a:ext>
                </a:extLst>
              </a:tr>
              <a:tr h="649337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24F52"/>
                          </a:solidFill>
                          <a:effectLst/>
                          <a:latin typeface="Calibri" panose="020F0502020204030204" pitchFamily="34" charset="0"/>
                        </a:rPr>
                        <a:t>Video Marketing</a:t>
                      </a:r>
                      <a:endParaRPr lang="en-US" sz="1200" b="1" dirty="0">
                        <a:solidFill>
                          <a:srgbClr val="424F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Production and placement of videos for demand generation. </a:t>
                      </a:r>
                      <a:endParaRPr lang="en-US" sz="1100" b="0" i="0" u="none" strike="noStrike" kern="12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Conversions: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424F5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The % of prospects who engage in a subsequent activity after viewing a video intended to generate demand. </a:t>
                      </a:r>
                      <a:endParaRPr lang="en-US" sz="1100" b="0" i="0" u="none" strike="noStrike" kern="1200" dirty="0">
                        <a:solidFill>
                          <a:srgbClr val="424F5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7041" marR="77041" marT="77041" marB="7704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489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8937" y="6032089"/>
            <a:ext cx="11798754" cy="649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8426" y="5286704"/>
            <a:ext cx="11822327" cy="139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8937" y="4529959"/>
            <a:ext cx="11811817" cy="2199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4192" y="3867808"/>
            <a:ext cx="11788244" cy="2861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6384" y="3037492"/>
            <a:ext cx="11878056" cy="3670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1639" y="2259725"/>
            <a:ext cx="11788244" cy="4422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1639" y="1525822"/>
            <a:ext cx="11878056" cy="5146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39058" y="253749"/>
            <a:ext cx="491393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MARKETING</a:t>
            </a:r>
            <a:endParaRPr lang="en-US" sz="3500" b="1" dirty="0">
              <a:solidFill>
                <a:srgbClr val="424F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09041" y="895719"/>
            <a:ext cx="1773919" cy="50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8448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" y="3477702"/>
            <a:ext cx="12192001" cy="3380297"/>
          </a:xfrm>
          <a:prstGeom prst="rect">
            <a:avLst/>
          </a:prstGeom>
          <a:solidFill>
            <a:srgbClr val="47565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2192000" cy="4149876"/>
          </a:xfrm>
          <a:prstGeom prst="rect">
            <a:avLst/>
          </a:prstGeom>
          <a:solidFill>
            <a:srgbClr val="424F52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3200" y="2093908"/>
            <a:ext cx="36856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492475"/>
            <a:ext cx="12192000" cy="1647825"/>
          </a:xfrm>
          <a:prstGeom prst="rect">
            <a:avLst/>
          </a:prstGeom>
          <a:solidFill>
            <a:srgbClr val="3EB3E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09439" y="4074202"/>
            <a:ext cx="9773121" cy="710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 smtClean="0">
                <a:solidFill>
                  <a:schemeClr val="bg1"/>
                </a:solidFill>
                <a:latin typeface="Arial"/>
                <a:cs typeface="Arial"/>
              </a:rPr>
              <a:t>A glimpse of </a:t>
            </a:r>
            <a:r>
              <a:rPr lang="en-US" sz="3400" dirty="0" smtClean="0">
                <a:solidFill>
                  <a:schemeClr val="bg1"/>
                </a:solidFill>
                <a:latin typeface="Arial"/>
                <a:cs typeface="Arial"/>
              </a:rPr>
              <a:t>joining the workforce</a:t>
            </a:r>
            <a:endParaRPr lang="en-US" sz="3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5929507" y="3485332"/>
            <a:ext cx="332986" cy="17466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75659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2558197"/>
            <a:ext cx="12192000" cy="1647825"/>
          </a:xfrm>
          <a:prstGeom prst="rect">
            <a:avLst/>
          </a:prstGeom>
          <a:solidFill>
            <a:srgbClr val="3EB3E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0800000">
            <a:off x="5929507" y="2551054"/>
            <a:ext cx="332986" cy="17466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9532" y="2874277"/>
            <a:ext cx="22929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609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3906" y="1922847"/>
            <a:ext cx="2858390" cy="2841952"/>
          </a:xfrm>
          <a:prstGeom prst="rect">
            <a:avLst/>
          </a:prstGeom>
          <a:solidFill>
            <a:schemeClr val="bg2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56015" y="2353604"/>
            <a:ext cx="434787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CARLA FEDRIGO</a:t>
            </a:r>
            <a:r>
              <a:rPr lang="en-US" sz="2800" b="1" dirty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424F52"/>
                </a:solidFill>
              </a:rPr>
              <a:t>Director of Global Marketing, Infrascale</a:t>
            </a:r>
            <a:br>
              <a:rPr lang="en-US" dirty="0" smtClean="0">
                <a:solidFill>
                  <a:srgbClr val="424F52"/>
                </a:solidFill>
              </a:rPr>
            </a:br>
            <a:r>
              <a:rPr lang="en-US" dirty="0" smtClean="0">
                <a:solidFill>
                  <a:srgbClr val="424F52"/>
                </a:solidFill>
              </a:rPr>
              <a:t>Pilates Instructor, White House Pilates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53668" y="3632622"/>
            <a:ext cx="3620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24F52"/>
                </a:solidFill>
              </a:rPr>
              <a:t>Email: </a:t>
            </a:r>
            <a:r>
              <a:rPr lang="en-US" dirty="0" smtClean="0">
                <a:solidFill>
                  <a:srgbClr val="424F52"/>
                </a:solidFill>
                <a:hlinkClick r:id="rId3"/>
              </a:rPr>
              <a:t>carlafedrigo@gmail.com</a:t>
            </a:r>
            <a:endParaRPr lang="en-US" dirty="0">
              <a:solidFill>
                <a:srgbClr val="424F52"/>
              </a:solidFill>
            </a:endParaRPr>
          </a:p>
          <a:p>
            <a:r>
              <a:rPr lang="en-US" b="1" dirty="0">
                <a:solidFill>
                  <a:srgbClr val="424F52"/>
                </a:solidFill>
              </a:rPr>
              <a:t>Twitter: </a:t>
            </a:r>
            <a:r>
              <a:rPr lang="en-US" dirty="0" smtClean="0">
                <a:hlinkClick r:id="rId4"/>
              </a:rPr>
              <a:t>@cfedrigo</a:t>
            </a:r>
            <a:r>
              <a:rPr lang="en-US" dirty="0"/>
              <a:t> 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424F52"/>
                </a:solidFill>
              </a:rPr>
              <a:t>LinkedIn: </a:t>
            </a:r>
            <a:r>
              <a:rPr lang="en-US" dirty="0">
                <a:hlinkClick r:id="rId5"/>
              </a:rPr>
              <a:t>linkedin.com/in</a:t>
            </a:r>
            <a:r>
              <a:rPr lang="en-US" dirty="0" smtClean="0">
                <a:hlinkClick r:id="rId5"/>
              </a:rPr>
              <a:t>/cfedrigo</a:t>
            </a:r>
            <a:endParaRPr lang="en-US" dirty="0"/>
          </a:p>
        </p:txBody>
      </p:sp>
      <p:pic>
        <p:nvPicPr>
          <p:cNvPr id="24" name="Picture 23" descr="Carla_Fedrigo_LinkedIn_bw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85" y="1947865"/>
            <a:ext cx="2798604" cy="2798604"/>
          </a:xfrm>
          <a:prstGeom prst="rect">
            <a:avLst/>
          </a:prstGeom>
        </p:spPr>
      </p:pic>
      <p:sp>
        <p:nvSpPr>
          <p:cNvPr id="22" name="Right Triangle 21"/>
          <p:cNvSpPr/>
          <p:nvPr/>
        </p:nvSpPr>
        <p:spPr>
          <a:xfrm rot="5400000">
            <a:off x="2163905" y="1922846"/>
            <a:ext cx="640934" cy="640934"/>
          </a:xfrm>
          <a:prstGeom prst="rtTriangle">
            <a:avLst/>
          </a:prstGeom>
          <a:solidFill>
            <a:srgbClr val="3E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63903" y="1922846"/>
            <a:ext cx="7719435" cy="286114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57196" y="253749"/>
            <a:ext cx="36776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9041" y="895719"/>
            <a:ext cx="1773919" cy="50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60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35404" y="2553066"/>
            <a:ext cx="2416892" cy="2579030"/>
          </a:xfrm>
          <a:prstGeom prst="rect">
            <a:avLst/>
          </a:prstGeom>
          <a:solidFill>
            <a:srgbClr val="A1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390305" y="2553066"/>
            <a:ext cx="2416892" cy="2579030"/>
          </a:xfrm>
          <a:prstGeom prst="rect">
            <a:avLst/>
          </a:prstGeom>
          <a:solidFill>
            <a:srgbClr val="3E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845206" y="2553066"/>
            <a:ext cx="2416892" cy="2579030"/>
          </a:xfrm>
          <a:prstGeom prst="rect">
            <a:avLst/>
          </a:prstGeom>
          <a:solidFill>
            <a:srgbClr val="D0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Hexagon 29"/>
          <p:cNvSpPr/>
          <p:nvPr/>
        </p:nvSpPr>
        <p:spPr>
          <a:xfrm rot="16200000">
            <a:off x="1765216" y="2117524"/>
            <a:ext cx="853779" cy="802842"/>
          </a:xfrm>
          <a:prstGeom prst="hexagon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20"/>
          <p:cNvSpPr txBox="1">
            <a:spLocks/>
          </p:cNvSpPr>
          <p:nvPr/>
        </p:nvSpPr>
        <p:spPr bwMode="auto">
          <a:xfrm>
            <a:off x="1868297" y="2084096"/>
            <a:ext cx="681305" cy="8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 anchor="ctr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 rot="16200000">
            <a:off x="4148842" y="2117524"/>
            <a:ext cx="853779" cy="802842"/>
          </a:xfrm>
          <a:prstGeom prst="hexagon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itle 20"/>
          <p:cNvSpPr txBox="1">
            <a:spLocks/>
          </p:cNvSpPr>
          <p:nvPr/>
        </p:nvSpPr>
        <p:spPr bwMode="auto">
          <a:xfrm>
            <a:off x="4251923" y="2084096"/>
            <a:ext cx="681305" cy="8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 anchor="ctr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exagon 35"/>
          <p:cNvSpPr/>
          <p:nvPr/>
        </p:nvSpPr>
        <p:spPr>
          <a:xfrm rot="16200000">
            <a:off x="6610429" y="2117524"/>
            <a:ext cx="853779" cy="802842"/>
          </a:xfrm>
          <a:prstGeom prst="hexagon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20"/>
          <p:cNvSpPr txBox="1">
            <a:spLocks/>
          </p:cNvSpPr>
          <p:nvPr/>
        </p:nvSpPr>
        <p:spPr bwMode="auto">
          <a:xfrm>
            <a:off x="6662400" y="2084096"/>
            <a:ext cx="681305" cy="8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 anchor="ctr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5404" y="4267567"/>
            <a:ext cx="24168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BACKSTORY</a:t>
            </a:r>
            <a:endParaRPr lang="en-US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63331" y="4267567"/>
            <a:ext cx="11480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ACTIVITY</a:t>
            </a:r>
            <a:endParaRPr lang="en-US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89753" y="4267567"/>
            <a:ext cx="103045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CAREER</a:t>
            </a:r>
            <a:endParaRPr lang="en-US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54"/>
          <p:cNvSpPr>
            <a:spLocks noEditPoints="1"/>
          </p:cNvSpPr>
          <p:nvPr/>
        </p:nvSpPr>
        <p:spPr bwMode="auto">
          <a:xfrm>
            <a:off x="6662400" y="3270032"/>
            <a:ext cx="707808" cy="755573"/>
          </a:xfrm>
          <a:custGeom>
            <a:avLst/>
            <a:gdLst>
              <a:gd name="T0" fmla="*/ 184150 w 163"/>
              <a:gd name="T1" fmla="*/ 92075 h 174"/>
              <a:gd name="T2" fmla="*/ 184150 w 163"/>
              <a:gd name="T3" fmla="*/ 0 h 174"/>
              <a:gd name="T4" fmla="*/ 0 w 163"/>
              <a:gd name="T5" fmla="*/ 0 h 174"/>
              <a:gd name="T6" fmla="*/ 0 w 163"/>
              <a:gd name="T7" fmla="*/ 184150 h 174"/>
              <a:gd name="T8" fmla="*/ 74613 w 163"/>
              <a:gd name="T9" fmla="*/ 184150 h 174"/>
              <a:gd name="T10" fmla="*/ 74613 w 163"/>
              <a:gd name="T11" fmla="*/ 276225 h 174"/>
              <a:gd name="T12" fmla="*/ 258763 w 163"/>
              <a:gd name="T13" fmla="*/ 276225 h 174"/>
              <a:gd name="T14" fmla="*/ 258763 w 163"/>
              <a:gd name="T15" fmla="*/ 92075 h 174"/>
              <a:gd name="T16" fmla="*/ 184150 w 163"/>
              <a:gd name="T17" fmla="*/ 92075 h 174"/>
              <a:gd name="T18" fmla="*/ 239713 w 163"/>
              <a:gd name="T19" fmla="*/ 258763 h 174"/>
              <a:gd name="T20" fmla="*/ 92075 w 163"/>
              <a:gd name="T21" fmla="*/ 258763 h 174"/>
              <a:gd name="T22" fmla="*/ 92075 w 163"/>
              <a:gd name="T23" fmla="*/ 184150 h 174"/>
              <a:gd name="T24" fmla="*/ 184150 w 163"/>
              <a:gd name="T25" fmla="*/ 184150 h 174"/>
              <a:gd name="T26" fmla="*/ 184150 w 163"/>
              <a:gd name="T27" fmla="*/ 109538 h 174"/>
              <a:gd name="T28" fmla="*/ 239713 w 163"/>
              <a:gd name="T29" fmla="*/ 109538 h 174"/>
              <a:gd name="T30" fmla="*/ 239713 w 163"/>
              <a:gd name="T31" fmla="*/ 258763 h 1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63" h="174">
                <a:moveTo>
                  <a:pt x="116" y="58"/>
                </a:moveTo>
                <a:lnTo>
                  <a:pt x="116" y="0"/>
                </a:lnTo>
                <a:lnTo>
                  <a:pt x="0" y="0"/>
                </a:lnTo>
                <a:lnTo>
                  <a:pt x="0" y="116"/>
                </a:lnTo>
                <a:lnTo>
                  <a:pt x="47" y="116"/>
                </a:lnTo>
                <a:lnTo>
                  <a:pt x="47" y="174"/>
                </a:lnTo>
                <a:lnTo>
                  <a:pt x="163" y="174"/>
                </a:lnTo>
                <a:lnTo>
                  <a:pt x="163" y="58"/>
                </a:lnTo>
                <a:lnTo>
                  <a:pt x="116" y="58"/>
                </a:lnTo>
                <a:close/>
                <a:moveTo>
                  <a:pt x="151" y="163"/>
                </a:moveTo>
                <a:lnTo>
                  <a:pt x="58" y="163"/>
                </a:lnTo>
                <a:lnTo>
                  <a:pt x="58" y="116"/>
                </a:lnTo>
                <a:lnTo>
                  <a:pt x="116" y="116"/>
                </a:lnTo>
                <a:lnTo>
                  <a:pt x="116" y="69"/>
                </a:lnTo>
                <a:lnTo>
                  <a:pt x="151" y="69"/>
                </a:lnTo>
                <a:lnTo>
                  <a:pt x="151" y="1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00587" y="2553066"/>
            <a:ext cx="2414016" cy="2579030"/>
          </a:xfrm>
          <a:prstGeom prst="rect">
            <a:avLst/>
          </a:prstGeom>
          <a:solidFill>
            <a:srgbClr val="475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188"/>
          <p:cNvSpPr>
            <a:spLocks noChangeArrowheads="1"/>
          </p:cNvSpPr>
          <p:nvPr/>
        </p:nvSpPr>
        <p:spPr bwMode="auto">
          <a:xfrm>
            <a:off x="9157851" y="3287904"/>
            <a:ext cx="699487" cy="717816"/>
          </a:xfrm>
          <a:custGeom>
            <a:avLst/>
            <a:gdLst>
              <a:gd name="T0" fmla="*/ 89912 w 604"/>
              <a:gd name="T1" fmla="*/ 90389 h 619"/>
              <a:gd name="T2" fmla="*/ 89912 w 604"/>
              <a:gd name="T3" fmla="*/ 90389 h 619"/>
              <a:gd name="T4" fmla="*/ 100342 w 604"/>
              <a:gd name="T5" fmla="*/ 79585 h 619"/>
              <a:gd name="T6" fmla="*/ 89912 w 604"/>
              <a:gd name="T7" fmla="*/ 69142 h 619"/>
              <a:gd name="T8" fmla="*/ 79122 w 604"/>
              <a:gd name="T9" fmla="*/ 79585 h 619"/>
              <a:gd name="T10" fmla="*/ 89912 w 604"/>
              <a:gd name="T11" fmla="*/ 90389 h 619"/>
              <a:gd name="T12" fmla="*/ 47473 w 604"/>
              <a:gd name="T13" fmla="*/ 90389 h 619"/>
              <a:gd name="T14" fmla="*/ 47473 w 604"/>
              <a:gd name="T15" fmla="*/ 90389 h 619"/>
              <a:gd name="T16" fmla="*/ 58263 w 604"/>
              <a:gd name="T17" fmla="*/ 79585 h 619"/>
              <a:gd name="T18" fmla="*/ 47473 w 604"/>
              <a:gd name="T19" fmla="*/ 69142 h 619"/>
              <a:gd name="T20" fmla="*/ 37044 w 604"/>
              <a:gd name="T21" fmla="*/ 79585 h 619"/>
              <a:gd name="T22" fmla="*/ 47473 w 604"/>
              <a:gd name="T23" fmla="*/ 90389 h 619"/>
              <a:gd name="T24" fmla="*/ 131991 w 604"/>
              <a:gd name="T25" fmla="*/ 90389 h 619"/>
              <a:gd name="T26" fmla="*/ 131991 w 604"/>
              <a:gd name="T27" fmla="*/ 90389 h 619"/>
              <a:gd name="T28" fmla="*/ 142780 w 604"/>
              <a:gd name="T29" fmla="*/ 79585 h 619"/>
              <a:gd name="T30" fmla="*/ 131991 w 604"/>
              <a:gd name="T31" fmla="*/ 69142 h 619"/>
              <a:gd name="T32" fmla="*/ 121561 w 604"/>
              <a:gd name="T33" fmla="*/ 79585 h 619"/>
              <a:gd name="T34" fmla="*/ 131991 w 604"/>
              <a:gd name="T35" fmla="*/ 90389 h 619"/>
              <a:gd name="T36" fmla="*/ 190613 w 604"/>
              <a:gd name="T37" fmla="*/ 63740 h 619"/>
              <a:gd name="T38" fmla="*/ 190613 w 604"/>
              <a:gd name="T39" fmla="*/ 63740 h 619"/>
              <a:gd name="T40" fmla="*/ 190613 w 604"/>
              <a:gd name="T41" fmla="*/ 69142 h 619"/>
              <a:gd name="T42" fmla="*/ 190613 w 604"/>
              <a:gd name="T43" fmla="*/ 79585 h 619"/>
              <a:gd name="T44" fmla="*/ 206438 w 604"/>
              <a:gd name="T45" fmla="*/ 122079 h 619"/>
              <a:gd name="T46" fmla="*/ 169394 w 604"/>
              <a:gd name="T47" fmla="*/ 180417 h 619"/>
              <a:gd name="T48" fmla="*/ 169394 w 604"/>
              <a:gd name="T49" fmla="*/ 201664 h 619"/>
              <a:gd name="T50" fmla="*/ 142780 w 604"/>
              <a:gd name="T51" fmla="*/ 185819 h 619"/>
              <a:gd name="T52" fmla="*/ 126956 w 604"/>
              <a:gd name="T53" fmla="*/ 190861 h 619"/>
              <a:gd name="T54" fmla="*/ 84517 w 604"/>
              <a:gd name="T55" fmla="*/ 175016 h 619"/>
              <a:gd name="T56" fmla="*/ 74087 w 604"/>
              <a:gd name="T57" fmla="*/ 175016 h 619"/>
              <a:gd name="T58" fmla="*/ 63298 w 604"/>
              <a:gd name="T59" fmla="*/ 175016 h 619"/>
              <a:gd name="T60" fmla="*/ 126956 w 604"/>
              <a:gd name="T61" fmla="*/ 201664 h 619"/>
              <a:gd name="T62" fmla="*/ 142780 w 604"/>
              <a:gd name="T63" fmla="*/ 201664 h 619"/>
              <a:gd name="T64" fmla="*/ 185218 w 604"/>
              <a:gd name="T65" fmla="*/ 222551 h 619"/>
              <a:gd name="T66" fmla="*/ 185218 w 604"/>
              <a:gd name="T67" fmla="*/ 185819 h 619"/>
              <a:gd name="T68" fmla="*/ 216867 w 604"/>
              <a:gd name="T69" fmla="*/ 122079 h 619"/>
              <a:gd name="T70" fmla="*/ 190613 w 604"/>
              <a:gd name="T71" fmla="*/ 63740 h 619"/>
              <a:gd name="T72" fmla="*/ 68693 w 604"/>
              <a:gd name="T73" fmla="*/ 159171 h 619"/>
              <a:gd name="T74" fmla="*/ 68693 w 604"/>
              <a:gd name="T75" fmla="*/ 159171 h 619"/>
              <a:gd name="T76" fmla="*/ 89912 w 604"/>
              <a:gd name="T77" fmla="*/ 159171 h 619"/>
              <a:gd name="T78" fmla="*/ 174429 w 604"/>
              <a:gd name="T79" fmla="*/ 79585 h 619"/>
              <a:gd name="T80" fmla="*/ 89912 w 604"/>
              <a:gd name="T81" fmla="*/ 0 h 619"/>
              <a:gd name="T82" fmla="*/ 0 w 604"/>
              <a:gd name="T83" fmla="*/ 79585 h 619"/>
              <a:gd name="T84" fmla="*/ 26254 w 604"/>
              <a:gd name="T85" fmla="*/ 143326 h 619"/>
              <a:gd name="T86" fmla="*/ 26254 w 604"/>
              <a:gd name="T87" fmla="*/ 180417 h 619"/>
              <a:gd name="T88" fmla="*/ 68693 w 604"/>
              <a:gd name="T89" fmla="*/ 159171 h 619"/>
              <a:gd name="T90" fmla="*/ 15824 w 604"/>
              <a:gd name="T91" fmla="*/ 79585 h 619"/>
              <a:gd name="T92" fmla="*/ 15824 w 604"/>
              <a:gd name="T93" fmla="*/ 79585 h 619"/>
              <a:gd name="T94" fmla="*/ 89912 w 604"/>
              <a:gd name="T95" fmla="*/ 10803 h 619"/>
              <a:gd name="T96" fmla="*/ 163999 w 604"/>
              <a:gd name="T97" fmla="*/ 79585 h 619"/>
              <a:gd name="T98" fmla="*/ 89912 w 604"/>
              <a:gd name="T99" fmla="*/ 148727 h 619"/>
              <a:gd name="T100" fmla="*/ 68693 w 604"/>
              <a:gd name="T101" fmla="*/ 143326 h 619"/>
              <a:gd name="T102" fmla="*/ 42079 w 604"/>
              <a:gd name="T103" fmla="*/ 159171 h 619"/>
              <a:gd name="T104" fmla="*/ 42079 w 604"/>
              <a:gd name="T105" fmla="*/ 137924 h 619"/>
              <a:gd name="T106" fmla="*/ 15824 w 604"/>
              <a:gd name="T107" fmla="*/ 79585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 dirty="0"/>
          </a:p>
        </p:txBody>
      </p:sp>
      <p:sp>
        <p:nvSpPr>
          <p:cNvPr id="19" name="Hexagon 18"/>
          <p:cNvSpPr/>
          <p:nvPr/>
        </p:nvSpPr>
        <p:spPr>
          <a:xfrm rot="16200000">
            <a:off x="9152202" y="2087208"/>
            <a:ext cx="853779" cy="802842"/>
          </a:xfrm>
          <a:prstGeom prst="hexagon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20"/>
          <p:cNvSpPr txBox="1">
            <a:spLocks/>
          </p:cNvSpPr>
          <p:nvPr/>
        </p:nvSpPr>
        <p:spPr bwMode="auto">
          <a:xfrm>
            <a:off x="9204173" y="2053780"/>
            <a:ext cx="681305" cy="8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 anchor="ctr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59916" y="4259604"/>
            <a:ext cx="6961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Q&amp;A</a:t>
            </a:r>
            <a:endParaRPr lang="en-US" sz="2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Picture 4" descr="http://www.iconsdb.com/icons/download/white/checked-checkbox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12" y="3353839"/>
            <a:ext cx="614388" cy="614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122"/>
          <p:cNvSpPr>
            <a:spLocks/>
          </p:cNvSpPr>
          <p:nvPr/>
        </p:nvSpPr>
        <p:spPr bwMode="auto">
          <a:xfrm>
            <a:off x="1810946" y="3268893"/>
            <a:ext cx="799529" cy="755420"/>
          </a:xfrm>
          <a:custGeom>
            <a:avLst/>
            <a:gdLst>
              <a:gd name="T0" fmla="*/ 2147483646 w 67"/>
              <a:gd name="T1" fmla="*/ 2147483646 h 63"/>
              <a:gd name="T2" fmla="*/ 2147483646 w 67"/>
              <a:gd name="T3" fmla="*/ 2147483646 h 63"/>
              <a:gd name="T4" fmla="*/ 2147483646 w 67"/>
              <a:gd name="T5" fmla="*/ 2147483646 h 63"/>
              <a:gd name="T6" fmla="*/ 2147483646 w 67"/>
              <a:gd name="T7" fmla="*/ 2147483646 h 63"/>
              <a:gd name="T8" fmla="*/ 2147483646 w 67"/>
              <a:gd name="T9" fmla="*/ 2147483646 h 63"/>
              <a:gd name="T10" fmla="*/ 2147483646 w 67"/>
              <a:gd name="T11" fmla="*/ 2147483646 h 63"/>
              <a:gd name="T12" fmla="*/ 2147483646 w 67"/>
              <a:gd name="T13" fmla="*/ 2147483646 h 63"/>
              <a:gd name="T14" fmla="*/ 2147483646 w 67"/>
              <a:gd name="T15" fmla="*/ 2147483646 h 63"/>
              <a:gd name="T16" fmla="*/ 2147483646 w 67"/>
              <a:gd name="T17" fmla="*/ 2147483646 h 63"/>
              <a:gd name="T18" fmla="*/ 2147483646 w 67"/>
              <a:gd name="T19" fmla="*/ 2147483646 h 63"/>
              <a:gd name="T20" fmla="*/ 2147483646 w 67"/>
              <a:gd name="T21" fmla="*/ 2147483646 h 63"/>
              <a:gd name="T22" fmla="*/ 2147483646 w 67"/>
              <a:gd name="T23" fmla="*/ 2147483646 h 63"/>
              <a:gd name="T24" fmla="*/ 2147483646 w 67"/>
              <a:gd name="T25" fmla="*/ 2147483646 h 63"/>
              <a:gd name="T26" fmla="*/ 2147483646 w 67"/>
              <a:gd name="T27" fmla="*/ 2147483646 h 63"/>
              <a:gd name="T28" fmla="*/ 2147483646 w 67"/>
              <a:gd name="T29" fmla="*/ 2147483646 h 63"/>
              <a:gd name="T30" fmla="*/ 0 w 67"/>
              <a:gd name="T31" fmla="*/ 2147483646 h 63"/>
              <a:gd name="T32" fmla="*/ 0 w 67"/>
              <a:gd name="T33" fmla="*/ 2147483646 h 63"/>
              <a:gd name="T34" fmla="*/ 0 w 67"/>
              <a:gd name="T35" fmla="*/ 2147483646 h 63"/>
              <a:gd name="T36" fmla="*/ 0 w 67"/>
              <a:gd name="T37" fmla="*/ 2147483646 h 63"/>
              <a:gd name="T38" fmla="*/ 2147483646 w 67"/>
              <a:gd name="T39" fmla="*/ 2147483646 h 63"/>
              <a:gd name="T40" fmla="*/ 2147483646 w 67"/>
              <a:gd name="T41" fmla="*/ 2147483646 h 63"/>
              <a:gd name="T42" fmla="*/ 2147483646 w 67"/>
              <a:gd name="T43" fmla="*/ 2147483646 h 63"/>
              <a:gd name="T44" fmla="*/ 2147483646 w 67"/>
              <a:gd name="T45" fmla="*/ 2147483646 h 63"/>
              <a:gd name="T46" fmla="*/ 2147483646 w 67"/>
              <a:gd name="T47" fmla="*/ 2147483646 h 63"/>
              <a:gd name="T48" fmla="*/ 2147483646 w 67"/>
              <a:gd name="T49" fmla="*/ 0 h 63"/>
              <a:gd name="T50" fmla="*/ 2147483646 w 67"/>
              <a:gd name="T51" fmla="*/ 2147483646 h 63"/>
              <a:gd name="T52" fmla="*/ 2147483646 w 67"/>
              <a:gd name="T53" fmla="*/ 2147483646 h 63"/>
              <a:gd name="T54" fmla="*/ 2147483646 w 67"/>
              <a:gd name="T55" fmla="*/ 2147483646 h 63"/>
              <a:gd name="T56" fmla="*/ 2147483646 w 67"/>
              <a:gd name="T57" fmla="*/ 2147483646 h 63"/>
              <a:gd name="T58" fmla="*/ 2147483646 w 67"/>
              <a:gd name="T59" fmla="*/ 2147483646 h 63"/>
              <a:gd name="T60" fmla="*/ 2147483646 w 67"/>
              <a:gd name="T61" fmla="*/ 2147483646 h 63"/>
              <a:gd name="T62" fmla="*/ 2147483646 w 67"/>
              <a:gd name="T63" fmla="*/ 2147483646 h 63"/>
              <a:gd name="T64" fmla="*/ 2147483646 w 67"/>
              <a:gd name="T65" fmla="*/ 2147483646 h 63"/>
              <a:gd name="T66" fmla="*/ 2147483646 w 67"/>
              <a:gd name="T67" fmla="*/ 2147483646 h 63"/>
              <a:gd name="T68" fmla="*/ 2147483646 w 67"/>
              <a:gd name="T69" fmla="*/ 2147483646 h 63"/>
              <a:gd name="T70" fmla="*/ 2147483646 w 67"/>
              <a:gd name="T71" fmla="*/ 2147483646 h 63"/>
              <a:gd name="T72" fmla="*/ 2147483646 w 67"/>
              <a:gd name="T73" fmla="*/ 2147483646 h 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7" h="63">
                <a:moveTo>
                  <a:pt x="60" y="52"/>
                </a:moveTo>
                <a:cubicBezTo>
                  <a:pt x="55" y="52"/>
                  <a:pt x="54" y="48"/>
                  <a:pt x="49" y="48"/>
                </a:cubicBezTo>
                <a:cubicBezTo>
                  <a:pt x="46" y="48"/>
                  <a:pt x="45" y="50"/>
                  <a:pt x="45" y="53"/>
                </a:cubicBezTo>
                <a:cubicBezTo>
                  <a:pt x="45" y="56"/>
                  <a:pt x="46" y="59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5" y="62"/>
                  <a:pt x="45" y="62"/>
                </a:cubicBezTo>
                <a:cubicBezTo>
                  <a:pt x="41" y="62"/>
                  <a:pt x="36" y="63"/>
                  <a:pt x="32" y="63"/>
                </a:cubicBezTo>
                <a:cubicBezTo>
                  <a:pt x="29" y="63"/>
                  <a:pt x="26" y="62"/>
                  <a:pt x="26" y="59"/>
                </a:cubicBezTo>
                <a:cubicBezTo>
                  <a:pt x="26" y="54"/>
                  <a:pt x="31" y="53"/>
                  <a:pt x="31" y="48"/>
                </a:cubicBezTo>
                <a:cubicBezTo>
                  <a:pt x="31" y="44"/>
                  <a:pt x="27" y="41"/>
                  <a:pt x="23" y="41"/>
                </a:cubicBezTo>
                <a:cubicBezTo>
                  <a:pt x="19" y="41"/>
                  <a:pt x="15" y="44"/>
                  <a:pt x="15" y="48"/>
                </a:cubicBezTo>
                <a:cubicBezTo>
                  <a:pt x="15" y="53"/>
                  <a:pt x="19" y="56"/>
                  <a:pt x="19" y="58"/>
                </a:cubicBezTo>
                <a:cubicBezTo>
                  <a:pt x="19" y="60"/>
                  <a:pt x="18" y="61"/>
                  <a:pt x="17" y="62"/>
                </a:cubicBezTo>
                <a:cubicBezTo>
                  <a:pt x="16" y="63"/>
                  <a:pt x="14" y="63"/>
                  <a:pt x="13" y="63"/>
                </a:cubicBezTo>
                <a:cubicBezTo>
                  <a:pt x="9" y="63"/>
                  <a:pt x="6" y="63"/>
                  <a:pt x="3" y="62"/>
                </a:cubicBezTo>
                <a:cubicBezTo>
                  <a:pt x="2" y="62"/>
                  <a:pt x="1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2" y="21"/>
                  <a:pt x="3" y="21"/>
                </a:cubicBezTo>
                <a:cubicBezTo>
                  <a:pt x="6" y="22"/>
                  <a:pt x="9" y="22"/>
                  <a:pt x="13" y="22"/>
                </a:cubicBezTo>
                <a:cubicBezTo>
                  <a:pt x="14" y="22"/>
                  <a:pt x="16" y="22"/>
                  <a:pt x="17" y="21"/>
                </a:cubicBezTo>
                <a:cubicBezTo>
                  <a:pt x="18" y="20"/>
                  <a:pt x="19" y="19"/>
                  <a:pt x="19" y="17"/>
                </a:cubicBezTo>
                <a:cubicBezTo>
                  <a:pt x="19" y="15"/>
                  <a:pt x="15" y="12"/>
                  <a:pt x="15" y="7"/>
                </a:cubicBezTo>
                <a:cubicBezTo>
                  <a:pt x="15" y="3"/>
                  <a:pt x="19" y="0"/>
                  <a:pt x="23" y="0"/>
                </a:cubicBezTo>
                <a:cubicBezTo>
                  <a:pt x="27" y="0"/>
                  <a:pt x="31" y="3"/>
                  <a:pt x="31" y="7"/>
                </a:cubicBezTo>
                <a:cubicBezTo>
                  <a:pt x="31" y="12"/>
                  <a:pt x="26" y="13"/>
                  <a:pt x="26" y="18"/>
                </a:cubicBezTo>
                <a:cubicBezTo>
                  <a:pt x="26" y="21"/>
                  <a:pt x="29" y="22"/>
                  <a:pt x="32" y="22"/>
                </a:cubicBezTo>
                <a:cubicBezTo>
                  <a:pt x="37" y="22"/>
                  <a:pt x="41" y="21"/>
                  <a:pt x="46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3"/>
                  <a:pt x="46" y="24"/>
                </a:cubicBezTo>
                <a:cubicBezTo>
                  <a:pt x="45" y="27"/>
                  <a:pt x="45" y="30"/>
                  <a:pt x="45" y="34"/>
                </a:cubicBezTo>
                <a:cubicBezTo>
                  <a:pt x="45" y="35"/>
                  <a:pt x="45" y="37"/>
                  <a:pt x="46" y="38"/>
                </a:cubicBezTo>
                <a:cubicBezTo>
                  <a:pt x="47" y="39"/>
                  <a:pt x="48" y="40"/>
                  <a:pt x="50" y="40"/>
                </a:cubicBezTo>
                <a:cubicBezTo>
                  <a:pt x="52" y="40"/>
                  <a:pt x="55" y="36"/>
                  <a:pt x="60" y="36"/>
                </a:cubicBezTo>
                <a:cubicBezTo>
                  <a:pt x="64" y="36"/>
                  <a:pt x="67" y="40"/>
                  <a:pt x="67" y="44"/>
                </a:cubicBezTo>
                <a:cubicBezTo>
                  <a:pt x="67" y="49"/>
                  <a:pt x="64" y="52"/>
                  <a:pt x="60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039473" y="253749"/>
            <a:ext cx="21130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500" b="1" dirty="0">
              <a:solidFill>
                <a:srgbClr val="424F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09041" y="895719"/>
            <a:ext cx="1773919" cy="50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498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" y="3477702"/>
            <a:ext cx="12192001" cy="3380297"/>
          </a:xfrm>
          <a:prstGeom prst="rect">
            <a:avLst/>
          </a:prstGeom>
          <a:solidFill>
            <a:srgbClr val="47565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2192000" cy="4149876"/>
          </a:xfrm>
          <a:prstGeom prst="rect">
            <a:avLst/>
          </a:prstGeom>
          <a:solidFill>
            <a:srgbClr val="424F52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6348" y="2093908"/>
            <a:ext cx="5019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BACKSTORY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492475"/>
            <a:ext cx="12192000" cy="1647825"/>
          </a:xfrm>
          <a:prstGeom prst="rect">
            <a:avLst/>
          </a:prstGeom>
          <a:solidFill>
            <a:srgbClr val="3EB3E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09439" y="4074202"/>
            <a:ext cx="9773121" cy="710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 smtClean="0">
                <a:solidFill>
                  <a:schemeClr val="bg1"/>
                </a:solidFill>
                <a:latin typeface="Arial"/>
                <a:cs typeface="Arial"/>
              </a:rPr>
              <a:t>A little about my background and education</a:t>
            </a:r>
            <a:endParaRPr lang="en-US" sz="3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5929507" y="3485332"/>
            <a:ext cx="332986" cy="17466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18484" y="253749"/>
            <a:ext cx="275505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LIFE</a:t>
            </a:r>
            <a:endParaRPr lang="en-US" sz="3500" b="1" dirty="0">
              <a:solidFill>
                <a:srgbClr val="424F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09041" y="895719"/>
            <a:ext cx="1773919" cy="50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" name="Picture 1" descr="fam-bes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24780" r="24109"/>
          <a:stretch/>
        </p:blipFill>
        <p:spPr>
          <a:xfrm>
            <a:off x="3975790" y="2022719"/>
            <a:ext cx="5509536" cy="4183103"/>
          </a:xfrm>
          <a:prstGeom prst="rect">
            <a:avLst/>
          </a:prstGeom>
          <a:ln w="6350">
            <a:solidFill>
              <a:srgbClr val="47565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00" y="253749"/>
            <a:ext cx="3583534" cy="3860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325" y="1748128"/>
            <a:ext cx="1932651" cy="1192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324" y="312676"/>
            <a:ext cx="1932651" cy="1143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325" y="4668708"/>
            <a:ext cx="1932651" cy="1192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324" y="3233256"/>
            <a:ext cx="1932651" cy="114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01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201274" y="253749"/>
            <a:ext cx="178946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endParaRPr lang="en-US" sz="3500" b="1" dirty="0">
              <a:solidFill>
                <a:srgbClr val="424F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09041" y="895719"/>
            <a:ext cx="1773919" cy="50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" name="Picture 1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576070"/>
            <a:ext cx="4203700" cy="3783330"/>
          </a:xfrm>
          <a:prstGeom prst="rect">
            <a:avLst/>
          </a:prstGeom>
        </p:spPr>
      </p:pic>
      <p:pic>
        <p:nvPicPr>
          <p:cNvPr id="3" name="Picture 2" descr="u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56" y="1587500"/>
            <a:ext cx="4743944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7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agon 31"/>
          <p:cNvSpPr/>
          <p:nvPr/>
        </p:nvSpPr>
        <p:spPr>
          <a:xfrm rot="16200000">
            <a:off x="3452484" y="1267344"/>
            <a:ext cx="2425566" cy="2393042"/>
          </a:xfrm>
          <a:prstGeom prst="hexagon">
            <a:avLst/>
          </a:prstGeom>
          <a:solidFill>
            <a:srgbClr val="1D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exagon 32"/>
          <p:cNvSpPr/>
          <p:nvPr/>
        </p:nvSpPr>
        <p:spPr>
          <a:xfrm rot="16200000">
            <a:off x="5926177" y="1267344"/>
            <a:ext cx="2425566" cy="2393042"/>
          </a:xfrm>
          <a:prstGeom prst="hexagon">
            <a:avLst/>
          </a:prstGeom>
          <a:solidFill>
            <a:srgbClr val="475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Hexagon 33"/>
          <p:cNvSpPr/>
          <p:nvPr/>
        </p:nvSpPr>
        <p:spPr>
          <a:xfrm rot="16200000">
            <a:off x="3452484" y="3798788"/>
            <a:ext cx="2425566" cy="2393042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exagon 34"/>
          <p:cNvSpPr/>
          <p:nvPr/>
        </p:nvSpPr>
        <p:spPr>
          <a:xfrm rot="16200000">
            <a:off x="5926177" y="3798788"/>
            <a:ext cx="2425566" cy="2393042"/>
          </a:xfrm>
          <a:prstGeom prst="hexagon">
            <a:avLst/>
          </a:prstGeom>
          <a:solidFill>
            <a:srgbClr val="9CB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68745" y="2601235"/>
            <a:ext cx="2393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VOLUNTEERING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2439" y="2601235"/>
            <a:ext cx="2393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ARTS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68745" y="5163283"/>
            <a:ext cx="2393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SPORTS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42439" y="5163283"/>
            <a:ext cx="2393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MUSIC</a:t>
            </a:r>
            <a:endParaRPr lang="en-US" sz="25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83226" y="2018020"/>
            <a:ext cx="24048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Light"/>
              </a:rPr>
              <a:t>Meals on wheels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Light"/>
              </a:rPr>
              <a:t>Dance marathon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Light"/>
              </a:rPr>
              <a:t>Goodness Day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944104" y="1380808"/>
            <a:ext cx="2120615" cy="560212"/>
            <a:chOff x="1944104" y="1475694"/>
            <a:chExt cx="2120615" cy="560212"/>
          </a:xfrm>
        </p:grpSpPr>
        <p:grpSp>
          <p:nvGrpSpPr>
            <p:cNvPr id="46" name="Group 45"/>
            <p:cNvGrpSpPr/>
            <p:nvPr/>
          </p:nvGrpSpPr>
          <p:grpSpPr>
            <a:xfrm>
              <a:off x="2018768" y="1475694"/>
              <a:ext cx="2045951" cy="516547"/>
              <a:chOff x="2918048" y="2924341"/>
              <a:chExt cx="7406194" cy="175717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2918048" y="2924341"/>
                <a:ext cx="740619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918048" y="2924341"/>
                <a:ext cx="0" cy="175717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10324242" y="2924341"/>
                <a:ext cx="0" cy="59908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Oval 47"/>
            <p:cNvSpPr/>
            <p:nvPr/>
          </p:nvSpPr>
          <p:spPr>
            <a:xfrm>
              <a:off x="1944104" y="1886578"/>
              <a:ext cx="149328" cy="149328"/>
            </a:xfrm>
            <a:prstGeom prst="ellipse">
              <a:avLst/>
            </a:prstGeom>
            <a:solidFill>
              <a:srgbClr val="1DA6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763653" y="2018020"/>
            <a:ext cx="197814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Light"/>
              </a:rPr>
              <a:t>Painting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Light"/>
              </a:rPr>
              <a:t>Ceramics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Light"/>
              </a:rPr>
              <a:t>Dance</a:t>
            </a:r>
          </a:p>
        </p:txBody>
      </p:sp>
      <p:grpSp>
        <p:nvGrpSpPr>
          <p:cNvPr id="56" name="Group 55"/>
          <p:cNvGrpSpPr/>
          <p:nvPr/>
        </p:nvGrpSpPr>
        <p:grpSpPr>
          <a:xfrm flipH="1">
            <a:off x="7740678" y="1380808"/>
            <a:ext cx="2120615" cy="560212"/>
            <a:chOff x="1944104" y="1475694"/>
            <a:chExt cx="2120615" cy="560212"/>
          </a:xfrm>
        </p:grpSpPr>
        <p:grpSp>
          <p:nvGrpSpPr>
            <p:cNvPr id="57" name="Group 56"/>
            <p:cNvGrpSpPr/>
            <p:nvPr/>
          </p:nvGrpSpPr>
          <p:grpSpPr>
            <a:xfrm>
              <a:off x="2018768" y="1475694"/>
              <a:ext cx="2045951" cy="516547"/>
              <a:chOff x="2918048" y="2924341"/>
              <a:chExt cx="7406194" cy="175717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H="1">
                <a:off x="2918048" y="2924341"/>
                <a:ext cx="740619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918048" y="2924341"/>
                <a:ext cx="0" cy="175717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0324242" y="2924341"/>
                <a:ext cx="0" cy="59908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/>
            <p:cNvSpPr/>
            <p:nvPr/>
          </p:nvSpPr>
          <p:spPr>
            <a:xfrm>
              <a:off x="1944104" y="1886578"/>
              <a:ext cx="149328" cy="149328"/>
            </a:xfrm>
            <a:prstGeom prst="ellipse">
              <a:avLst/>
            </a:prstGeom>
            <a:solidFill>
              <a:srgbClr val="4756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147652" y="4612393"/>
            <a:ext cx="22404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Light"/>
              </a:rPr>
              <a:t>Ice skating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Light"/>
              </a:rPr>
              <a:t>Swimming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Light"/>
              </a:rPr>
              <a:t>Track &amp; Field</a:t>
            </a:r>
          </a:p>
        </p:txBody>
      </p:sp>
      <p:grpSp>
        <p:nvGrpSpPr>
          <p:cNvPr id="65" name="Group 64"/>
          <p:cNvGrpSpPr/>
          <p:nvPr/>
        </p:nvGrpSpPr>
        <p:grpSpPr>
          <a:xfrm flipV="1">
            <a:off x="1944104" y="5554904"/>
            <a:ext cx="2120615" cy="560212"/>
            <a:chOff x="1944104" y="1475694"/>
            <a:chExt cx="2120615" cy="560212"/>
          </a:xfrm>
        </p:grpSpPr>
        <p:grpSp>
          <p:nvGrpSpPr>
            <p:cNvPr id="66" name="Group 65"/>
            <p:cNvGrpSpPr/>
            <p:nvPr/>
          </p:nvGrpSpPr>
          <p:grpSpPr>
            <a:xfrm>
              <a:off x="2018768" y="1475694"/>
              <a:ext cx="2045951" cy="516547"/>
              <a:chOff x="2918048" y="2924341"/>
              <a:chExt cx="7406194" cy="1757177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flipH="1">
                <a:off x="2918048" y="2924341"/>
                <a:ext cx="740619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2918048" y="2924341"/>
                <a:ext cx="0" cy="175717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324242" y="2924341"/>
                <a:ext cx="0" cy="59908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Oval 66"/>
            <p:cNvSpPr/>
            <p:nvPr/>
          </p:nvSpPr>
          <p:spPr>
            <a:xfrm>
              <a:off x="1944104" y="1886578"/>
              <a:ext cx="149328" cy="1493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8763653" y="4612393"/>
            <a:ext cx="29216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Light"/>
              </a:rPr>
              <a:t>Piano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Light"/>
              </a:rPr>
              <a:t>Guitar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Light"/>
              </a:rPr>
              <a:t>Violin</a:t>
            </a:r>
          </a:p>
        </p:txBody>
      </p:sp>
      <p:grpSp>
        <p:nvGrpSpPr>
          <p:cNvPr id="72" name="Group 71"/>
          <p:cNvGrpSpPr/>
          <p:nvPr/>
        </p:nvGrpSpPr>
        <p:grpSpPr>
          <a:xfrm flipH="1" flipV="1">
            <a:off x="7740678" y="5554904"/>
            <a:ext cx="2120615" cy="560212"/>
            <a:chOff x="1944104" y="1475694"/>
            <a:chExt cx="2120615" cy="560212"/>
          </a:xfrm>
        </p:grpSpPr>
        <p:grpSp>
          <p:nvGrpSpPr>
            <p:cNvPr id="73" name="Group 72"/>
            <p:cNvGrpSpPr/>
            <p:nvPr/>
          </p:nvGrpSpPr>
          <p:grpSpPr>
            <a:xfrm>
              <a:off x="2018768" y="1475694"/>
              <a:ext cx="2045951" cy="516547"/>
              <a:chOff x="2918048" y="2924341"/>
              <a:chExt cx="7406194" cy="1757177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H="1">
                <a:off x="2918048" y="2924341"/>
                <a:ext cx="740619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2918048" y="2924341"/>
                <a:ext cx="0" cy="175717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10324242" y="2924341"/>
                <a:ext cx="0" cy="59908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Oval 73"/>
            <p:cNvSpPr/>
            <p:nvPr/>
          </p:nvSpPr>
          <p:spPr>
            <a:xfrm>
              <a:off x="1944104" y="1886578"/>
              <a:ext cx="149328" cy="149328"/>
            </a:xfrm>
            <a:prstGeom prst="ellipse">
              <a:avLst/>
            </a:prstGeom>
            <a:solidFill>
              <a:srgbClr val="9CB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769255" y="253749"/>
            <a:ext cx="26535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sz="3500" b="1" dirty="0">
              <a:solidFill>
                <a:srgbClr val="424F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09041" y="895719"/>
            <a:ext cx="1773919" cy="50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1" name="Freeform 118"/>
          <p:cNvSpPr>
            <a:spLocks noChangeArrowheads="1"/>
          </p:cNvSpPr>
          <p:nvPr/>
        </p:nvSpPr>
        <p:spPr bwMode="auto">
          <a:xfrm>
            <a:off x="4352278" y="1942963"/>
            <a:ext cx="608525" cy="608525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62" name="Freeform 118"/>
          <p:cNvSpPr>
            <a:spLocks noChangeArrowheads="1"/>
          </p:cNvSpPr>
          <p:nvPr/>
        </p:nvSpPr>
        <p:spPr bwMode="auto">
          <a:xfrm>
            <a:off x="6819719" y="1949835"/>
            <a:ext cx="608525" cy="608525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83" name="Freeform 118"/>
          <p:cNvSpPr>
            <a:spLocks noChangeArrowheads="1"/>
          </p:cNvSpPr>
          <p:nvPr/>
        </p:nvSpPr>
        <p:spPr bwMode="auto">
          <a:xfrm>
            <a:off x="4345932" y="4450268"/>
            <a:ext cx="608525" cy="608525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84" name="Freeform 118"/>
          <p:cNvSpPr>
            <a:spLocks noChangeArrowheads="1"/>
          </p:cNvSpPr>
          <p:nvPr/>
        </p:nvSpPr>
        <p:spPr bwMode="auto">
          <a:xfrm>
            <a:off x="6819719" y="4450268"/>
            <a:ext cx="608525" cy="608525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3424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4" grpId="0"/>
      <p:bldP spid="64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644660" y="253749"/>
            <a:ext cx="290269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424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  <a:endParaRPr lang="en-US" sz="3500" b="1" dirty="0">
              <a:solidFill>
                <a:srgbClr val="424F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09041" y="895719"/>
            <a:ext cx="1773919" cy="50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989" y="1231300"/>
            <a:ext cx="7675514" cy="5117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70" y="569220"/>
            <a:ext cx="2396078" cy="1794746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5966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" y="3477702"/>
            <a:ext cx="12192001" cy="3380297"/>
          </a:xfrm>
          <a:prstGeom prst="rect">
            <a:avLst/>
          </a:prstGeom>
          <a:solidFill>
            <a:srgbClr val="47565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2192000" cy="4149876"/>
          </a:xfrm>
          <a:prstGeom prst="rect">
            <a:avLst/>
          </a:prstGeom>
          <a:solidFill>
            <a:srgbClr val="424F52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9134" y="2093908"/>
            <a:ext cx="34337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492475"/>
            <a:ext cx="12192000" cy="1647825"/>
          </a:xfrm>
          <a:prstGeom prst="rect">
            <a:avLst/>
          </a:prstGeom>
          <a:solidFill>
            <a:srgbClr val="3EB3E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09439" y="4074202"/>
            <a:ext cx="9773121" cy="710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 smtClean="0">
                <a:solidFill>
                  <a:schemeClr val="bg1"/>
                </a:solidFill>
                <a:latin typeface="Arial"/>
                <a:cs typeface="Arial"/>
              </a:rPr>
              <a:t>A day as a director of global marketing</a:t>
            </a:r>
            <a:endParaRPr lang="en-US" sz="3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5929507" y="3485332"/>
            <a:ext cx="332986" cy="17466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15533</TotalTime>
  <Words>633</Words>
  <Application>Microsoft Macintosh PowerPoint</Application>
  <PresentationFormat>Widescreen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 Black</vt:lpstr>
      <vt:lpstr>Arial Narrow</vt:lpstr>
      <vt:lpstr>Calibri</vt:lpstr>
      <vt:lpstr>Calibri Light</vt:lpstr>
      <vt:lpstr>Century Gothic</vt:lpstr>
      <vt:lpstr>Gill Sans</vt:lpstr>
      <vt:lpstr>Helvetica</vt:lpstr>
      <vt:lpstr>Lato Light</vt:lpstr>
      <vt:lpstr>MS PGothic</vt:lpstr>
      <vt:lpstr>ＭＳ 明朝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Yoseph Habtemariam</dc:creator>
  <cp:keywords>No Markings</cp:keywords>
  <cp:lastModifiedBy>Carla Fedrigo</cp:lastModifiedBy>
  <cp:revision>445</cp:revision>
  <cp:lastPrinted>2016-04-26T17:51:12Z</cp:lastPrinted>
  <dcterms:created xsi:type="dcterms:W3CDTF">2015-09-17T17:57:40Z</dcterms:created>
  <dcterms:modified xsi:type="dcterms:W3CDTF">2017-04-07T22:48:52Z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afa069cf-20b0-4466-bae5-08d41a8ab33e</vt:lpwstr>
  </property>
  <property fmtid="{D5CDD505-2E9C-101B-9397-08002B2CF9AE}" pid="3" name="XilinxClassification">
    <vt:lpwstr>No Markings</vt:lpwstr>
  </property>
</Properties>
</file>