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07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72" r:id="rId14"/>
    <p:sldId id="273" r:id="rId15"/>
    <p:sldId id="274" r:id="rId16"/>
    <p:sldId id="277" r:id="rId17"/>
    <p:sldId id="278" r:id="rId18"/>
    <p:sldId id="282" r:id="rId19"/>
    <p:sldId id="281" r:id="rId20"/>
    <p:sldId id="280" r:id="rId21"/>
    <p:sldId id="283" r:id="rId22"/>
    <p:sldId id="284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6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4515"/>
            <a:ext cx="13004800" cy="7400996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0338" y="2061008"/>
            <a:ext cx="10704125" cy="4225495"/>
          </a:xfrm>
        </p:spPr>
        <p:txBody>
          <a:bodyPr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0338" y="7510538"/>
            <a:ext cx="10704125" cy="61863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1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695" y="6827520"/>
            <a:ext cx="10704124" cy="806027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3004800" cy="682752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2276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4695" y="7633547"/>
            <a:ext cx="10704124" cy="702168"/>
          </a:xfrm>
        </p:spPr>
        <p:txBody>
          <a:bodyPr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4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89930" y="1903615"/>
            <a:ext cx="6754577" cy="4606845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837" y="2126969"/>
            <a:ext cx="6286763" cy="3763075"/>
          </a:xfrm>
        </p:spPr>
        <p:txBody>
          <a:bodyPr anchor="b"/>
          <a:lstStyle>
            <a:lvl1pPr algn="l">
              <a:defRPr sz="5973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189" y="6685444"/>
            <a:ext cx="6284412" cy="1014387"/>
          </a:xfrm>
        </p:spPr>
        <p:txBody>
          <a:bodyPr anchor="t">
            <a:noAutofit/>
          </a:bodyPr>
          <a:lstStyle>
            <a:lvl1pPr marL="0" indent="0" algn="l">
              <a:buNone/>
              <a:defRPr sz="2560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678413" y="1903615"/>
            <a:ext cx="4696627" cy="579621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216943" y="3252032"/>
            <a:ext cx="5221456" cy="3561205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447561" y="3464472"/>
            <a:ext cx="4674689" cy="2855522"/>
          </a:xfrm>
        </p:spPr>
        <p:txBody>
          <a:bodyPr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565618" y="3251200"/>
            <a:ext cx="5222241" cy="3271521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79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3004800" cy="310896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01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180961" y="634438"/>
            <a:ext cx="4823839" cy="7701279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7443894" y="0"/>
            <a:ext cx="5560906" cy="834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9109" y="833665"/>
            <a:ext cx="2420338" cy="73028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4693" y="634438"/>
            <a:ext cx="7036268" cy="7701279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4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73055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6821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3004800" cy="310896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997" y="3160586"/>
            <a:ext cx="10700804" cy="5171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6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13004800" cy="7400996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695" y="4197541"/>
            <a:ext cx="10704124" cy="2088960"/>
          </a:xfrm>
        </p:spPr>
        <p:txBody>
          <a:bodyPr anchor="b"/>
          <a:lstStyle>
            <a:lvl1pPr algn="r">
              <a:defRPr sz="6827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4695" y="7511041"/>
            <a:ext cx="10704124" cy="617180"/>
          </a:xfrm>
        </p:spPr>
        <p:txBody>
          <a:bodyPr anchor="t">
            <a:noAutofit/>
          </a:bodyPr>
          <a:lstStyle>
            <a:lvl1pPr marL="0" indent="0" algn="r">
              <a:buNone/>
              <a:defRPr sz="2560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9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3004800" cy="310896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995" y="3160586"/>
            <a:ext cx="5220584" cy="517513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2220" y="3160586"/>
            <a:ext cx="5220580" cy="517513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3004800" cy="310896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995" y="3093155"/>
            <a:ext cx="5220584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1995" y="3912729"/>
            <a:ext cx="5244289" cy="442298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2220" y="3093155"/>
            <a:ext cx="522058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2220" y="3912729"/>
            <a:ext cx="5220580" cy="442298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0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3004800" cy="310896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144694" y="634434"/>
            <a:ext cx="3784036" cy="2580837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694" y="634436"/>
            <a:ext cx="3784036" cy="2301719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1" y="634435"/>
            <a:ext cx="6669476" cy="770128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4694" y="3215271"/>
            <a:ext cx="3784036" cy="5120442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995" y="1034697"/>
            <a:ext cx="4979979" cy="2299965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504658" y="0"/>
            <a:ext cx="6500142" cy="97536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99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1995" y="3334663"/>
            <a:ext cx="4979979" cy="5001052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44864" y="8592159"/>
            <a:ext cx="1042004" cy="519289"/>
          </a:xfrm>
        </p:spPr>
        <p:txBody>
          <a:bodyPr/>
          <a:lstStyle/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9756" y="8592159"/>
            <a:ext cx="3515108" cy="51928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86869" y="8413707"/>
            <a:ext cx="1132965" cy="697741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7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997" y="636000"/>
            <a:ext cx="10700804" cy="1380196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997" y="3106703"/>
            <a:ext cx="10700804" cy="522580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9756" y="8592159"/>
            <a:ext cx="8945112" cy="5192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8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29578" y="8592159"/>
            <a:ext cx="1412496" cy="5192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80">
                <a:solidFill>
                  <a:schemeClr val="tx1"/>
                </a:solidFill>
              </a:defRPr>
            </a:lvl1pPr>
          </a:lstStyle>
          <a:p>
            <a:fld id="{5007B72E-E2AD-464D-BBB2-0FF6076E2B4E}" type="datetimeFigureOut">
              <a:rPr lang="en-US" smtClean="0"/>
              <a:t>2/12/18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42075" y="8413707"/>
            <a:ext cx="1132965" cy="697741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844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794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</p:sldLayoutIdLst>
  <p:txStyles>
    <p:titleStyle>
      <a:lvl1pPr algn="l" defTabSz="650230" rtl="0" eaLnBrk="1" latinLnBrk="0" hangingPunct="1">
        <a:spcBef>
          <a:spcPct val="0"/>
        </a:spcBef>
        <a:buNone/>
        <a:defRPr sz="5689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87672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Font typeface="Wingdings 2" charset="2"/>
        <a:buChar char="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Font typeface="Wingdings 2" charset="2"/>
        <a:buChar char=""/>
        <a:defRPr sz="2276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Font typeface="Wingdings 2" charset="2"/>
        <a:buChar char=""/>
        <a:defRPr sz="1991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Font typeface="Wingdings 2" charset="2"/>
        <a:buChar char="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Font typeface="Wingdings 2" charset="2"/>
        <a:buChar char="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341328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Font typeface="Wingdings 2" charset="2"/>
        <a:buChar char="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398216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Font typeface="Wingdings 2" charset="2"/>
        <a:buChar char="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45510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Font typeface="Wingdings 2" charset="2"/>
        <a:buChar char="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511992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Font typeface="Wingdings 2" charset="2"/>
        <a:buChar char="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tif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tif"/><Relationship Id="rId4" Type="http://schemas.openxmlformats.org/officeDocument/2006/relationships/image" Target="../media/image43.t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"/><Relationship Id="rId3" Type="http://schemas.openxmlformats.org/officeDocument/2006/relationships/image" Target="../media/image48.tiff"/><Relationship Id="rId7" Type="http://schemas.openxmlformats.org/officeDocument/2006/relationships/image" Target="../media/image52.tiff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tiff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tif"/><Relationship Id="rId4" Type="http://schemas.openxmlformats.org/officeDocument/2006/relationships/image" Target="../media/image49.tif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_g5RqwW51I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"/><Relationship Id="rId3" Type="http://schemas.openxmlformats.org/officeDocument/2006/relationships/image" Target="../media/image61.tif"/><Relationship Id="rId7" Type="http://schemas.openxmlformats.org/officeDocument/2006/relationships/image" Target="../media/image65.tif"/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tif"/><Relationship Id="rId5" Type="http://schemas.openxmlformats.org/officeDocument/2006/relationships/image" Target="../media/image63.tif"/><Relationship Id="rId4" Type="http://schemas.openxmlformats.org/officeDocument/2006/relationships/image" Target="../media/image62.t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MyhP0aeVLw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"/><Relationship Id="rId3" Type="http://schemas.openxmlformats.org/officeDocument/2006/relationships/image" Target="../media/image15.jpeg"/><Relationship Id="rId7" Type="http://schemas.openxmlformats.org/officeDocument/2006/relationships/image" Target="../media/image19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if"/><Relationship Id="rId5" Type="http://schemas.openxmlformats.org/officeDocument/2006/relationships/image" Target="../media/image17.jpeg"/><Relationship Id="rId10" Type="http://schemas.openxmlformats.org/officeDocument/2006/relationships/image" Target="../media/image22.tif"/><Relationship Id="rId4" Type="http://schemas.openxmlformats.org/officeDocument/2006/relationships/image" Target="../media/image16.jpeg"/><Relationship Id="rId9" Type="http://schemas.openxmlformats.org/officeDocument/2006/relationships/image" Target="../media/image21.t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tif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lang="en-US" dirty="0"/>
              <a:t>Designing</a:t>
            </a:r>
            <a:endParaRPr dirty="0"/>
          </a:p>
        </p:txBody>
      </p:sp>
      <p:sp>
        <p:nvSpPr>
          <p:cNvPr id="120" name="Shape 120"/>
          <p:cNvSpPr>
            <a:spLocks noGrp="1"/>
          </p:cNvSpPr>
          <p:nvPr>
            <p:ph type="subTitle" idx="1"/>
          </p:nvPr>
        </p:nvSpPr>
        <p:spPr>
          <a:xfrm>
            <a:off x="1270000" y="8318500"/>
            <a:ext cx="10464800" cy="1130300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rPr dirty="0"/>
              <a:t>Susana Odriozola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asted-image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73" y="4469956"/>
            <a:ext cx="6070778" cy="4534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9691" y="298212"/>
            <a:ext cx="6350001" cy="402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asted-image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0569" y="4507593"/>
            <a:ext cx="6242675" cy="4616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1140" y="431200"/>
            <a:ext cx="5835978" cy="3873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156" y="1419748"/>
            <a:ext cx="6430448" cy="7985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9988" y="1428849"/>
            <a:ext cx="4775965" cy="4061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asted-image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65" y="6361727"/>
            <a:ext cx="7021147" cy="2895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asted-image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988" y="5788921"/>
            <a:ext cx="4775965" cy="3577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0724" y="257472"/>
            <a:ext cx="3835401" cy="2120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309660" y="409303"/>
            <a:ext cx="6447893" cy="4372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Sensitivity to a greater context</a:t>
            </a:r>
          </a:p>
          <a:p>
            <a:pPr algn="r">
              <a:lnSpc>
                <a:spcPct val="120000"/>
              </a:lnSpc>
              <a:defRPr sz="30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place</a:t>
            </a:r>
          </a:p>
          <a:p>
            <a:pPr algn="r">
              <a:lnSpc>
                <a:spcPct val="120000"/>
              </a:lnSpc>
              <a:defRPr sz="30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people</a:t>
            </a:r>
          </a:p>
          <a:p>
            <a:pPr algn="r">
              <a:lnSpc>
                <a:spcPct val="120000"/>
              </a:lnSpc>
              <a:defRPr sz="30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culture</a:t>
            </a:r>
          </a:p>
          <a:p>
            <a:pPr algn="r">
              <a:lnSpc>
                <a:spcPct val="120000"/>
              </a:lnSpc>
              <a:defRPr sz="30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history</a:t>
            </a:r>
          </a:p>
          <a:p>
            <a:pPr algn="r">
              <a:lnSpc>
                <a:spcPct val="120000"/>
              </a:lnSpc>
              <a:defRPr sz="3000" i="1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ecological factors</a:t>
            </a:r>
          </a:p>
          <a:p>
            <a:pPr algn="r">
              <a:lnSpc>
                <a:spcPct val="120000"/>
              </a:lnSpc>
              <a:defRPr sz="3000" i="1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economical factors</a:t>
            </a:r>
          </a:p>
          <a:p>
            <a:pPr algn="r">
              <a:lnSpc>
                <a:spcPct val="120000"/>
              </a:lnSpc>
              <a:defRPr sz="3000" i="1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technical factors</a:t>
            </a:r>
          </a:p>
        </p:txBody>
      </p:sp>
      <p:pic>
        <p:nvPicPr>
          <p:cNvPr id="211" name="pasted-image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139" y="218814"/>
            <a:ext cx="5551532" cy="3675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94431" y="3969084"/>
            <a:ext cx="3975101" cy="204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6991" y="5277076"/>
            <a:ext cx="6118869" cy="4076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4572" y="2321508"/>
            <a:ext cx="2387601" cy="274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asted-image.tif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421" y="6088334"/>
            <a:ext cx="6001462" cy="3241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asted-image.tif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139" y="3405448"/>
            <a:ext cx="5551532" cy="4163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1" animBg="1" advAuto="0"/>
      <p:bldP spid="212" grpId="2" animBg="1" advAuto="0"/>
      <p:bldP spid="213" grpId="4" animBg="1" advAuto="0"/>
      <p:bldP spid="214" grpId="5" animBg="1" advAuto="0"/>
      <p:bldP spid="215" grpId="3" animBg="1" advAuto="0"/>
      <p:bldP spid="216" grpId="6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838031" y="793670"/>
            <a:ext cx="2578609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Architecture</a:t>
            </a:r>
          </a:p>
        </p:txBody>
      </p:sp>
      <p:sp>
        <p:nvSpPr>
          <p:cNvPr id="224" name="Shape 224"/>
          <p:cNvSpPr/>
          <p:nvPr/>
        </p:nvSpPr>
        <p:spPr>
          <a:xfrm>
            <a:off x="813287" y="1872116"/>
            <a:ext cx="3105303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know-how skills</a:t>
            </a:r>
          </a:p>
        </p:txBody>
      </p:sp>
      <p:pic>
        <p:nvPicPr>
          <p:cNvPr id="22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8876" y="4115732"/>
            <a:ext cx="6350001" cy="476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asted-image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358" y="573590"/>
            <a:ext cx="6954678" cy="324419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784035" y="2729075"/>
            <a:ext cx="4663898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listen, observe end user</a:t>
            </a:r>
          </a:p>
        </p:txBody>
      </p:sp>
      <p:sp>
        <p:nvSpPr>
          <p:cNvPr id="228" name="Shape 228"/>
          <p:cNvSpPr/>
          <p:nvPr/>
        </p:nvSpPr>
        <p:spPr>
          <a:xfrm>
            <a:off x="784035" y="3586034"/>
            <a:ext cx="3142793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creative thinking</a:t>
            </a:r>
          </a:p>
        </p:txBody>
      </p:sp>
      <p:pic>
        <p:nvPicPr>
          <p:cNvPr id="22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65161" y="267855"/>
            <a:ext cx="28575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asted-image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65272" y="3279685"/>
            <a:ext cx="5329247" cy="3382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asted-image.tif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5831" y="350598"/>
            <a:ext cx="2268584" cy="2752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asted-image.tif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037" y="6838677"/>
            <a:ext cx="3788173" cy="2651722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/>
        </p:nvSpPr>
        <p:spPr>
          <a:xfrm>
            <a:off x="855862" y="4442992"/>
            <a:ext cx="2542947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contextualize</a:t>
            </a:r>
          </a:p>
        </p:txBody>
      </p:sp>
      <p:pic>
        <p:nvPicPr>
          <p:cNvPr id="234" name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0125" y="5779387"/>
            <a:ext cx="6731001" cy="2921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5974441" y="1057157"/>
            <a:ext cx="6852527" cy="3990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>
                <a:solidFill>
                  <a:srgbClr val="15B5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“Everyone who’s ever taken a shower has had an idea. It’s the person who gets out of the shower, dries off and does something about it who makes a difference.” </a:t>
            </a:r>
          </a:p>
          <a:p>
            <a:pPr algn="l" defTabSz="457200">
              <a:defRPr sz="3500">
                <a:solidFill>
                  <a:srgbClr val="15B5FF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t>— Nolan Bushnell</a:t>
            </a:r>
          </a:p>
        </p:txBody>
      </p:sp>
      <p:pic>
        <p:nvPicPr>
          <p:cNvPr id="236" name="pasted-image.tif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434" y="318496"/>
            <a:ext cx="6852526" cy="3099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asted-image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546032" y="5583059"/>
            <a:ext cx="4802401" cy="3313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asted-image.tiff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710" y="5500821"/>
            <a:ext cx="5785970" cy="3382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0" dur="1000" fill="hold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5" dur="1000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4" dur="1000" fill="hold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9" dur="1000" fill="hold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4" dur="1000" fill="hold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9" dur="1000" fill="hold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8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88" dur="1500" fill="hold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93" dur="1500" fill="hold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fill="hold" grpId="2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1" animBg="1" advAuto="0"/>
      <p:bldP spid="225" grpId="3" animBg="1" advAuto="0"/>
      <p:bldP spid="225" grpId="5" animBg="1" advAuto="0"/>
      <p:bldP spid="226" grpId="2" animBg="1" advAuto="0"/>
      <p:bldP spid="226" grpId="4" animBg="1" advAuto="0"/>
      <p:bldP spid="227" grpId="6" animBg="1" advAuto="0"/>
      <p:bldP spid="228" grpId="15" animBg="1" advAuto="0"/>
      <p:bldP spid="229" grpId="7" animBg="1" advAuto="0"/>
      <p:bldP spid="229" grpId="11" animBg="1" advAuto="0"/>
      <p:bldP spid="230" grpId="9" animBg="1" advAuto="0"/>
      <p:bldP spid="230" grpId="13" animBg="1" advAuto="0"/>
      <p:bldP spid="231" grpId="8" animBg="1" advAuto="0"/>
      <p:bldP spid="231" grpId="12" animBg="1" advAuto="0"/>
      <p:bldP spid="232" grpId="10" animBg="1" advAuto="0"/>
      <p:bldP spid="232" grpId="14" animBg="1" advAuto="0"/>
      <p:bldP spid="233" grpId="20" animBg="1" advAuto="0"/>
      <p:bldP spid="234" grpId="16" animBg="1" advAuto="0"/>
      <p:bldP spid="234" grpId="18" animBg="1" advAuto="0"/>
      <p:bldP spid="235" grpId="17" animBg="1" advAuto="0"/>
      <p:bldP spid="235" grpId="19" animBg="1" advAuto="0"/>
      <p:bldP spid="236" grpId="21" animBg="1" advAuto="0"/>
      <p:bldP spid="237" grpId="23" animBg="1" advAuto="0"/>
      <p:bldP spid="238" grpId="2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4896484" y="449520"/>
            <a:ext cx="3211831" cy="64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life</a:t>
            </a: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of</a:t>
            </a:r>
            <a:r>
              <a:t>an</a:t>
            </a: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architect</a:t>
            </a:r>
          </a:p>
        </p:txBody>
      </p:sp>
      <p:sp>
        <p:nvSpPr>
          <p:cNvPr id="241" name="Shape 241"/>
          <p:cNvSpPr/>
          <p:nvPr/>
        </p:nvSpPr>
        <p:spPr>
          <a:xfrm>
            <a:off x="3659293" y="1242680"/>
            <a:ext cx="388621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C600C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+</a:t>
            </a:r>
          </a:p>
        </p:txBody>
      </p:sp>
      <p:sp>
        <p:nvSpPr>
          <p:cNvPr id="242" name="Shape 242"/>
          <p:cNvSpPr/>
          <p:nvPr/>
        </p:nvSpPr>
        <p:spPr>
          <a:xfrm>
            <a:off x="9053355" y="1242680"/>
            <a:ext cx="292152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-</a:t>
            </a:r>
          </a:p>
        </p:txBody>
      </p:sp>
      <p:sp>
        <p:nvSpPr>
          <p:cNvPr id="243" name="Shape 243"/>
          <p:cNvSpPr/>
          <p:nvPr/>
        </p:nvSpPr>
        <p:spPr>
          <a:xfrm>
            <a:off x="1221338" y="2143674"/>
            <a:ext cx="4601338" cy="602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-see your design built</a:t>
            </a:r>
          </a:p>
          <a:p>
            <a:pPr algn="r">
              <a:lnSpc>
                <a:spcPct val="120000"/>
              </a:lnSpc>
              <a:defRPr sz="3000">
                <a:solidFill>
                  <a:srgbClr val="FF970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-be creative</a:t>
            </a:r>
          </a:p>
          <a:p>
            <a:pPr algn="r">
              <a:lnSpc>
                <a:spcPct val="120000"/>
              </a:lnSpc>
              <a:defRPr sz="3000">
                <a:solidFill>
                  <a:srgbClr val="FFFC1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-inspire people</a:t>
            </a:r>
          </a:p>
          <a:p>
            <a:pPr algn="r">
              <a:lnSpc>
                <a:spcPct val="120000"/>
              </a:lnSpc>
              <a:defRPr sz="3000">
                <a:solidFill>
                  <a:srgbClr val="62900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-work large scale (buildings)</a:t>
            </a:r>
          </a:p>
          <a:p>
            <a:pPr algn="r">
              <a:lnSpc>
                <a:spcPct val="120000"/>
              </a:lnSpc>
              <a:defRPr sz="3000">
                <a:solidFill>
                  <a:srgbClr val="1D31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-work small scale (furniture)</a:t>
            </a:r>
          </a:p>
          <a:p>
            <a:pPr algn="r">
              <a:lnSpc>
                <a:spcPct val="120000"/>
              </a:lnSpc>
              <a:defRPr sz="3000">
                <a:solidFill>
                  <a:srgbClr val="8334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-many hats </a:t>
            </a:r>
          </a:p>
          <a:p>
            <a:pPr lvl="2" algn="r">
              <a:lnSpc>
                <a:spcPct val="120000"/>
              </a:lnSpc>
              <a:defRPr sz="2500" i="1">
                <a:solidFill>
                  <a:srgbClr val="E906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psychologist</a:t>
            </a:r>
          </a:p>
          <a:p>
            <a:pPr lvl="2" algn="r">
              <a:lnSpc>
                <a:spcPct val="120000"/>
              </a:lnSpc>
              <a:defRPr sz="2500" i="1">
                <a:solidFill>
                  <a:srgbClr val="E906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scientist</a:t>
            </a:r>
          </a:p>
          <a:p>
            <a:pPr lvl="2" algn="r">
              <a:lnSpc>
                <a:spcPct val="120000"/>
              </a:lnSpc>
              <a:defRPr sz="2500" i="1">
                <a:solidFill>
                  <a:srgbClr val="E906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engineer</a:t>
            </a:r>
          </a:p>
          <a:p>
            <a:pPr lvl="2" algn="r">
              <a:lnSpc>
                <a:spcPct val="120000"/>
              </a:lnSpc>
              <a:defRPr sz="2500" i="1">
                <a:solidFill>
                  <a:srgbClr val="E906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planner</a:t>
            </a:r>
          </a:p>
          <a:p>
            <a:pPr lvl="2" algn="r">
              <a:lnSpc>
                <a:spcPct val="120000"/>
              </a:lnSpc>
              <a:defRPr sz="2500" i="1">
                <a:solidFill>
                  <a:srgbClr val="E906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businessman/woman</a:t>
            </a:r>
          </a:p>
          <a:p>
            <a:pPr lvl="2" algn="r">
              <a:lnSpc>
                <a:spcPct val="120000"/>
              </a:lnSpc>
              <a:defRPr sz="2500" i="1">
                <a:solidFill>
                  <a:srgbClr val="E906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artist</a:t>
            </a:r>
          </a:p>
        </p:txBody>
      </p:sp>
      <p:sp>
        <p:nvSpPr>
          <p:cNvPr id="244" name="Shape 244"/>
          <p:cNvSpPr/>
          <p:nvPr/>
        </p:nvSpPr>
        <p:spPr>
          <a:xfrm>
            <a:off x="6621936" y="2049787"/>
            <a:ext cx="5422012" cy="4372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3000">
                <a:solidFill>
                  <a:srgbClr val="B6B8B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-take budget into consideration</a:t>
            </a:r>
          </a:p>
          <a:p>
            <a:pPr algn="l">
              <a:lnSpc>
                <a:spcPct val="120000"/>
              </a:lnSpc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-tedious work</a:t>
            </a:r>
          </a:p>
          <a:p>
            <a:pPr algn="l">
              <a:lnSpc>
                <a:spcPct val="120000"/>
              </a:lnSpc>
              <a:defRPr sz="3000">
                <a:solidFill>
                  <a:srgbClr val="B8BA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-annoy people</a:t>
            </a:r>
          </a:p>
          <a:p>
            <a:pPr algn="l">
              <a:lnSpc>
                <a:spcPct val="120000"/>
              </a:lnSpc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-at the mercy of city, contractors,</a:t>
            </a:r>
          </a:p>
          <a:p>
            <a:pPr algn="l">
              <a:lnSpc>
                <a:spcPct val="120000"/>
              </a:lnSpc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clients, weather…</a:t>
            </a:r>
          </a:p>
          <a:p>
            <a:pPr algn="l">
              <a:lnSpc>
                <a:spcPct val="120000"/>
              </a:lnSpc>
              <a:defRPr sz="3000">
                <a:solidFill>
                  <a:srgbClr val="7F818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-have to be patient</a:t>
            </a:r>
          </a:p>
          <a:p>
            <a:pPr algn="l">
              <a:lnSpc>
                <a:spcPct val="120000"/>
              </a:lnSpc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-does not pay a lot</a:t>
            </a:r>
          </a:p>
          <a:p>
            <a:pPr algn="l">
              <a:lnSpc>
                <a:spcPct val="120000"/>
              </a:lnSpc>
              <a:defRPr sz="3000">
                <a:solidFill>
                  <a:srgbClr val="8C8E8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-long hours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1" build="p" bldLvl="5" animBg="1" advAuto="0"/>
      <p:bldP spid="244" grpId="2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5292877" y="567986"/>
            <a:ext cx="2419046" cy="64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helpful</a:t>
            </a: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skills</a:t>
            </a:r>
          </a:p>
        </p:txBody>
      </p:sp>
      <p:sp>
        <p:nvSpPr>
          <p:cNvPr id="247" name="Shape 247"/>
          <p:cNvSpPr/>
          <p:nvPr/>
        </p:nvSpPr>
        <p:spPr>
          <a:xfrm>
            <a:off x="3659293" y="1242680"/>
            <a:ext cx="388621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C600C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+</a:t>
            </a:r>
          </a:p>
        </p:txBody>
      </p:sp>
      <p:sp>
        <p:nvSpPr>
          <p:cNvPr id="248" name="Shape 248"/>
          <p:cNvSpPr/>
          <p:nvPr/>
        </p:nvSpPr>
        <p:spPr>
          <a:xfrm>
            <a:off x="9053355" y="1242680"/>
            <a:ext cx="292152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-</a:t>
            </a:r>
          </a:p>
        </p:txBody>
      </p:sp>
      <p:sp>
        <p:nvSpPr>
          <p:cNvPr id="249" name="Shape 249"/>
          <p:cNvSpPr/>
          <p:nvPr/>
        </p:nvSpPr>
        <p:spPr>
          <a:xfrm>
            <a:off x="1039601" y="2059302"/>
            <a:ext cx="4783075" cy="666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-work hard, want it</a:t>
            </a:r>
          </a:p>
          <a:p>
            <a:pPr algn="r">
              <a:lnSpc>
                <a:spcPct val="120000"/>
              </a:lnSpc>
              <a:defRPr sz="3000">
                <a:solidFill>
                  <a:srgbClr val="FF970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-attention to detail</a:t>
            </a:r>
          </a:p>
          <a:p>
            <a:pPr algn="r">
              <a:lnSpc>
                <a:spcPct val="120000"/>
              </a:lnSpc>
              <a:defRPr sz="3000">
                <a:solidFill>
                  <a:srgbClr val="FFFC1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-visualize the grand scheme</a:t>
            </a:r>
          </a:p>
          <a:p>
            <a:pPr algn="r">
              <a:lnSpc>
                <a:spcPct val="120000"/>
              </a:lnSpc>
              <a:defRPr sz="3000">
                <a:solidFill>
                  <a:srgbClr val="62900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-observe, observe, observe</a:t>
            </a:r>
          </a:p>
          <a:p>
            <a:pPr algn="r">
              <a:lnSpc>
                <a:spcPct val="120000"/>
              </a:lnSpc>
              <a:defRPr sz="3000">
                <a:solidFill>
                  <a:srgbClr val="1D31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-understand how things are  </a:t>
            </a:r>
          </a:p>
          <a:p>
            <a:pPr algn="r">
              <a:lnSpc>
                <a:spcPct val="120000"/>
              </a:lnSpc>
              <a:defRPr sz="3000">
                <a:solidFill>
                  <a:srgbClr val="1D31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put together</a:t>
            </a:r>
          </a:p>
          <a:p>
            <a:pPr algn="r">
              <a:lnSpc>
                <a:spcPct val="120000"/>
              </a:lnSpc>
              <a:defRPr sz="3000">
                <a:solidFill>
                  <a:srgbClr val="8334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-know your specialty,</a:t>
            </a:r>
          </a:p>
          <a:p>
            <a:pPr algn="r">
              <a:lnSpc>
                <a:spcPct val="120000"/>
              </a:lnSpc>
              <a:defRPr sz="3000">
                <a:solidFill>
                  <a:srgbClr val="8334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and hire in accordance </a:t>
            </a:r>
          </a:p>
          <a:p>
            <a:pPr lvl="2" algn="r">
              <a:lnSpc>
                <a:spcPct val="120000"/>
              </a:lnSpc>
              <a:defRPr sz="2500" i="1">
                <a:solidFill>
                  <a:srgbClr val="E906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accountant</a:t>
            </a:r>
          </a:p>
          <a:p>
            <a:pPr lvl="2" algn="r">
              <a:lnSpc>
                <a:spcPct val="120000"/>
              </a:lnSpc>
              <a:defRPr sz="2500" i="1">
                <a:solidFill>
                  <a:srgbClr val="E906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manager</a:t>
            </a:r>
          </a:p>
          <a:p>
            <a:pPr lvl="2" algn="r">
              <a:lnSpc>
                <a:spcPct val="120000"/>
              </a:lnSpc>
              <a:defRPr sz="2500" i="1">
                <a:solidFill>
                  <a:srgbClr val="E906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interior designer</a:t>
            </a:r>
          </a:p>
          <a:p>
            <a:pPr lvl="2" algn="r">
              <a:lnSpc>
                <a:spcPct val="120000"/>
              </a:lnSpc>
              <a:defRPr sz="2500" i="1">
                <a:solidFill>
                  <a:srgbClr val="E906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contractor</a:t>
            </a:r>
          </a:p>
          <a:p>
            <a:pPr lvl="2" algn="r">
              <a:lnSpc>
                <a:spcPct val="120000"/>
              </a:lnSpc>
              <a:defRPr sz="2500" i="1">
                <a:solidFill>
                  <a:srgbClr val="E906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spec writer</a:t>
            </a:r>
          </a:p>
        </p:txBody>
      </p:sp>
      <p:sp>
        <p:nvSpPr>
          <p:cNvPr id="250" name="Shape 250"/>
          <p:cNvSpPr/>
          <p:nvPr/>
        </p:nvSpPr>
        <p:spPr>
          <a:xfrm>
            <a:off x="6621936" y="2083115"/>
            <a:ext cx="2938273" cy="1640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3000">
                <a:solidFill>
                  <a:srgbClr val="B6B8B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-negative attitude</a:t>
            </a:r>
          </a:p>
          <a:p>
            <a:pPr algn="l">
              <a:lnSpc>
                <a:spcPct val="120000"/>
              </a:lnSpc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-finger pointer</a:t>
            </a:r>
          </a:p>
          <a:p>
            <a:pPr algn="l">
              <a:lnSpc>
                <a:spcPct val="120000"/>
              </a:lnSpc>
              <a:defRPr sz="3000">
                <a:solidFill>
                  <a:srgbClr val="B8BAB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-disorganized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1" build="p" bldLvl="5" animBg="1" advAuto="0"/>
      <p:bldP spid="250" grpId="2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1481515" y="7880698"/>
            <a:ext cx="4682371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7000" dirty="0" err="1"/>
              <a:t>personal</a:t>
            </a:r>
            <a:r>
              <a:rPr lang="en-US" sz="7000" dirty="0" err="1">
                <a:latin typeface="Helvetica Neue Thin"/>
                <a:ea typeface="Helvetica Neue Thin"/>
                <a:cs typeface="Helvetica Neue Thin"/>
                <a:sym typeface="Helvetica Neue Thin"/>
              </a:rPr>
              <a:t>life</a:t>
            </a:r>
            <a:endParaRPr sz="7000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pic>
        <p:nvPicPr>
          <p:cNvPr id="277" name="IMG_0755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99" y="2979870"/>
            <a:ext cx="3885730" cy="2914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G_0857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534" y="2995495"/>
            <a:ext cx="3885731" cy="2914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G_5328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970" y="3013688"/>
            <a:ext cx="3885731" cy="2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/>
        </p:nvSpPr>
        <p:spPr>
          <a:xfrm>
            <a:off x="1646707" y="1833527"/>
            <a:ext cx="9711386" cy="648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got married   </a:t>
            </a:r>
            <a:r>
              <a:rPr>
                <a:latin typeface="Helvetica Neue Medium"/>
                <a:ea typeface="Helvetica Neue Medium"/>
                <a:cs typeface="Helvetica Neue Medium"/>
                <a:sym typeface="Helvetica Neue Medium"/>
              </a:rPr>
              <a:t>had three daughters</a:t>
            </a: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  moved twice</a:t>
            </a:r>
            <a: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2148474" y="2919919"/>
            <a:ext cx="8324394" cy="398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Helvetica Neue Thin"/>
                <a:ea typeface="Helvetica Neue Thin"/>
                <a:cs typeface="Helvetica Neue Thin"/>
                <a:sym typeface="Helvetica Neue Thin"/>
              </a:rPr>
              <a:t>What is the most important thing and why?</a:t>
            </a: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/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latin typeface="Helvetica Neue Thin"/>
                <a:ea typeface="Helvetica Neue Thin"/>
                <a:cs typeface="Helvetica Neue Thin"/>
                <a:sym typeface="Helvetica Neue Thin"/>
              </a:rPr>
              <a:t>Why?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/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latin typeface="Helvetica Neue Thin"/>
                <a:ea typeface="Helvetica Neue Thin"/>
                <a:cs typeface="Helvetica Neue Thin"/>
                <a:sym typeface="Helvetica Neue Thin"/>
              </a:rPr>
              <a:t>What do you want to get out of this?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/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latin typeface="Helvetica Neue Thin"/>
                <a:ea typeface="Helvetica Neue Thin"/>
                <a:cs typeface="Helvetica Neue Thin"/>
                <a:sym typeface="Helvetica Neue Thin"/>
              </a:rPr>
              <a:t>How are you going to do this?</a:t>
            </a:r>
            <a:endParaRPr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1424388" y="901567"/>
            <a:ext cx="9777011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 dirty="0">
                <a:latin typeface="+mj-lt"/>
                <a:ea typeface="Helvetica Neue Thin"/>
                <a:cs typeface="Helvetica Neue Thin"/>
                <a:sym typeface="Helvetica Neue Thin"/>
              </a:rPr>
              <a:t>What is the most important thing and why?</a:t>
            </a:r>
            <a:endParaRPr lang="en-US" b="1" dirty="0">
              <a:latin typeface="+mj-lt"/>
              <a:ea typeface="Helvetica Neue Thin"/>
              <a:cs typeface="Helvetica Neue Thin"/>
              <a:sym typeface="Helvetica Neue Thin"/>
            </a:endParaRPr>
          </a:p>
          <a:p>
            <a: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solidFill>
                  <a:srgbClr val="FF0000"/>
                </a:solidFill>
                <a:latin typeface="+mj-lt"/>
                <a:ea typeface="Helvetica Neue Thin"/>
                <a:cs typeface="Helvetica Neue Thin"/>
                <a:sym typeface="Helvetica Neue Thin"/>
              </a:rPr>
              <a:t>-To create positive, lasting impact for those at the bottom of the pyramid.</a:t>
            </a:r>
          </a:p>
          <a:p>
            <a: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A2733A-8078-A64C-BA23-5D7260F67923}"/>
              </a:ext>
            </a:extLst>
          </p:cNvPr>
          <p:cNvSpPr/>
          <p:nvPr/>
        </p:nvSpPr>
        <p:spPr>
          <a:xfrm>
            <a:off x="1490756" y="3048220"/>
            <a:ext cx="94083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1" dirty="0">
                <a:ea typeface="Helvetica Neue Thin"/>
                <a:cs typeface="Helvetica Neue Thin"/>
                <a:sym typeface="Helvetica Neue Thin"/>
              </a:rPr>
              <a:t>Why?</a:t>
            </a:r>
          </a:p>
          <a:p>
            <a: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solidFill>
                  <a:srgbClr val="FF0000"/>
                </a:solidFill>
                <a:ea typeface="Helvetica Neue"/>
                <a:cs typeface="Helvetica Neue"/>
                <a:sym typeface="Helvetica Neue"/>
              </a:rPr>
              <a:t>-Because it’s not fair, and because I can do something about it.</a:t>
            </a:r>
            <a:endParaRPr lang="en-US" dirty="0">
              <a:solidFill>
                <a:srgbClr val="FF0000"/>
              </a:solidFill>
              <a:ea typeface="Helvetica Neue Thin"/>
              <a:cs typeface="Helvetica Neue Thin"/>
              <a:sym typeface="Helvetica Neue Thin"/>
            </a:endParaRPr>
          </a:p>
          <a:p>
            <a: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C801F5-8349-7B4B-B33F-947FF0386590}"/>
              </a:ext>
            </a:extLst>
          </p:cNvPr>
          <p:cNvSpPr/>
          <p:nvPr/>
        </p:nvSpPr>
        <p:spPr>
          <a:xfrm>
            <a:off x="1490756" y="5351342"/>
            <a:ext cx="94083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1" dirty="0">
                <a:ea typeface="Helvetica Neue Thin"/>
                <a:cs typeface="Helvetica Neue Thin"/>
                <a:sym typeface="Helvetica Neue Thin"/>
              </a:rPr>
              <a:t>What do you hope to get out of this?</a:t>
            </a:r>
          </a:p>
          <a:p>
            <a: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solidFill>
                  <a:srgbClr val="FF0000"/>
                </a:solidFill>
                <a:ea typeface="Helvetica Neue"/>
                <a:cs typeface="Helvetica Neue"/>
                <a:sym typeface="Helvetica Neue"/>
              </a:rPr>
              <a:t>-Peace, a sense of justice, joy</a:t>
            </a:r>
            <a:endParaRPr lang="en-US" dirty="0">
              <a:solidFill>
                <a:srgbClr val="FF0000"/>
              </a:solidFill>
              <a:ea typeface="Helvetica Neue Thin"/>
              <a:cs typeface="Helvetica Neue Thin"/>
              <a:sym typeface="Helvetica Neue Thin"/>
            </a:endParaRPr>
          </a:p>
          <a:p>
            <a: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97D3CE-F408-3F40-91E0-B42D2C8FE198}"/>
              </a:ext>
            </a:extLst>
          </p:cNvPr>
          <p:cNvSpPr/>
          <p:nvPr/>
        </p:nvSpPr>
        <p:spPr>
          <a:xfrm>
            <a:off x="1490756" y="7105668"/>
            <a:ext cx="96442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b="1" dirty="0">
                <a:ea typeface="Helvetica Neue Thin"/>
                <a:cs typeface="Helvetica Neue Thin"/>
                <a:sym typeface="Helvetica Neue Thin"/>
              </a:rPr>
              <a:t>How?</a:t>
            </a:r>
          </a:p>
          <a:p>
            <a: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solidFill>
                  <a:srgbClr val="FF0000"/>
                </a:solidFill>
                <a:ea typeface="Helvetica Neue Thin"/>
                <a:cs typeface="Helvetica Neue Thin"/>
                <a:sym typeface="Helvetica Neue Thin"/>
              </a:rPr>
              <a:t>-Policy? Law? </a:t>
            </a:r>
            <a:r>
              <a:rPr lang="en-US" dirty="0">
                <a:solidFill>
                  <a:srgbClr val="FF0000"/>
                </a:solidFill>
                <a:ea typeface="Helvetica Neue"/>
                <a:cs typeface="Helvetica Neue"/>
                <a:sym typeface="Helvetica Neue"/>
              </a:rPr>
              <a:t>Nonprofits? Teaching? Med school? Architecture? Business?</a:t>
            </a:r>
            <a:endParaRPr lang="en-US" dirty="0">
              <a:solidFill>
                <a:srgbClr val="FF0000"/>
              </a:solidFill>
              <a:ea typeface="Helvetica Neue Thin"/>
              <a:cs typeface="Helvetica Neue Thin"/>
              <a:sym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591573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animBg="1"/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4232551" y="418134"/>
            <a:ext cx="4539704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7000" dirty="0"/>
              <a:t>2nd career</a:t>
            </a:r>
            <a:endParaRPr sz="7000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311" name="Shape 311"/>
          <p:cNvSpPr/>
          <p:nvPr/>
        </p:nvSpPr>
        <p:spPr>
          <a:xfrm>
            <a:off x="1849599" y="2732050"/>
            <a:ext cx="5597053" cy="398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latin typeface="Helvetica Neue Thin"/>
                <a:ea typeface="Helvetica Neue Thin"/>
                <a:cs typeface="Helvetica Neue Thin"/>
                <a:sym typeface="Helvetica Neue Thin"/>
              </a:rPr>
              <a:t>SOCIAL ENTREPRISE</a:t>
            </a: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latin typeface="Helvetica Neue Thin"/>
                <a:ea typeface="Helvetica Neue Thin"/>
                <a:cs typeface="Helvetica Neue Thin"/>
                <a:sym typeface="Helvetica Neue Thin"/>
                <a:hlinkClick r:id="rId2"/>
              </a:rPr>
              <a:t>SHORT CLIP</a:t>
            </a: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1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9918700" cy="544443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568" y="2133486"/>
            <a:ext cx="11734935" cy="7213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asted-image-filter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" y="2133486"/>
            <a:ext cx="11734935" cy="721382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6938902" y="4945977"/>
            <a:ext cx="734078" cy="734077"/>
          </a:xfrm>
          <a:prstGeom prst="ellipse">
            <a:avLst/>
          </a:prstGeom>
          <a:solidFill>
            <a:srgbClr val="000000">
              <a:alpha val="0"/>
            </a:srgbClr>
          </a:solidFill>
          <a:ln w="50800">
            <a:solidFill>
              <a:srgbClr val="0099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800"/>
            </a:pP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7065902" y="5072977"/>
            <a:ext cx="480078" cy="480078"/>
          </a:xfrm>
          <a:prstGeom prst="ellipse">
            <a:avLst/>
          </a:prstGeom>
          <a:solidFill>
            <a:srgbClr val="000000">
              <a:alpha val="0"/>
            </a:srgbClr>
          </a:solidFill>
          <a:ln w="50800">
            <a:solidFill>
              <a:srgbClr val="FF09F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800"/>
            </a:pPr>
            <a:endParaRPr/>
          </a:p>
        </p:txBody>
      </p:sp>
      <p:pic>
        <p:nvPicPr>
          <p:cNvPr id="127" name="pasted-image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00" y="161113"/>
            <a:ext cx="13004800" cy="330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asted-image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240" y="3210072"/>
            <a:ext cx="8724250" cy="6543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asted-image.tif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1234" y="3455913"/>
            <a:ext cx="8068676" cy="6051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  <p:bldP spid="124" grpId="2" animBg="1" advAuto="0"/>
      <p:bldP spid="125" grpId="3" animBg="1" advAuto="0"/>
      <p:bldP spid="126" grpId="4" animBg="1" advAuto="0"/>
      <p:bldP spid="127" grpId="5" animBg="1" advAuto="0"/>
      <p:bldP spid="128" grpId="6" animBg="1" advAuto="0"/>
      <p:bldP spid="129" grpId="7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4437889" y="330175"/>
            <a:ext cx="4543654" cy="648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social</a:t>
            </a: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entrepreneurship</a:t>
            </a:r>
          </a:p>
        </p:txBody>
      </p:sp>
      <p:sp>
        <p:nvSpPr>
          <p:cNvPr id="292" name="Shape 292"/>
          <p:cNvSpPr/>
          <p:nvPr/>
        </p:nvSpPr>
        <p:spPr>
          <a:xfrm>
            <a:off x="2533262" y="1513169"/>
            <a:ext cx="3243835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for profit companies</a:t>
            </a:r>
          </a:p>
        </p:txBody>
      </p:sp>
      <p:sp>
        <p:nvSpPr>
          <p:cNvPr id="293" name="Shape 293"/>
          <p:cNvSpPr/>
          <p:nvPr/>
        </p:nvSpPr>
        <p:spPr>
          <a:xfrm>
            <a:off x="6850117" y="1513169"/>
            <a:ext cx="3754756" cy="54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3000">
                <a:solidFill>
                  <a:srgbClr val="FFFC1B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non profit organizations</a:t>
            </a:r>
          </a:p>
        </p:txBody>
      </p:sp>
      <p:sp>
        <p:nvSpPr>
          <p:cNvPr id="294" name="Shape 294"/>
          <p:cNvSpPr/>
          <p:nvPr/>
        </p:nvSpPr>
        <p:spPr>
          <a:xfrm>
            <a:off x="4577016" y="4864733"/>
            <a:ext cx="385076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20000"/>
              </a:lnSpc>
              <a:defRPr sz="3000">
                <a:solidFill>
                  <a:srgbClr val="8334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 Neue Medium"/>
                <a:ea typeface="Helvetica Neue Medium"/>
                <a:cs typeface="Helvetica Neue Medium"/>
                <a:sym typeface="Helvetica Neue Medium"/>
              </a:rPr>
              <a:t>SOCIAL</a:t>
            </a: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ENTERPRISES</a:t>
            </a:r>
          </a:p>
        </p:txBody>
      </p:sp>
      <p:sp>
        <p:nvSpPr>
          <p:cNvPr id="295" name="Shape 295"/>
          <p:cNvSpPr/>
          <p:nvPr/>
        </p:nvSpPr>
        <p:spPr>
          <a:xfrm>
            <a:off x="657269" y="3344176"/>
            <a:ext cx="510502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be economically sustainable</a:t>
            </a:r>
          </a:p>
        </p:txBody>
      </p:sp>
      <p:sp>
        <p:nvSpPr>
          <p:cNvPr id="296" name="Shape 296"/>
          <p:cNvSpPr/>
          <p:nvPr/>
        </p:nvSpPr>
        <p:spPr>
          <a:xfrm>
            <a:off x="6850117" y="3344176"/>
            <a:ext cx="27264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3000">
                <a:solidFill>
                  <a:srgbClr val="FFFC1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do social good</a:t>
            </a:r>
          </a:p>
        </p:txBody>
      </p:sp>
      <p:sp>
        <p:nvSpPr>
          <p:cNvPr id="297" name="Shape 297"/>
          <p:cNvSpPr/>
          <p:nvPr/>
        </p:nvSpPr>
        <p:spPr>
          <a:xfrm>
            <a:off x="4155179" y="2193016"/>
            <a:ext cx="1" cy="1019062"/>
          </a:xfrm>
          <a:prstGeom prst="line">
            <a:avLst/>
          </a:prstGeom>
          <a:ln w="76200">
            <a:solidFill>
              <a:srgbClr val="F619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7732512" y="2193016"/>
            <a:ext cx="1" cy="1019062"/>
          </a:xfrm>
          <a:prstGeom prst="line">
            <a:avLst/>
          </a:prstGeom>
          <a:ln w="76200">
            <a:solidFill>
              <a:srgbClr val="FFFC1B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pic>
        <p:nvPicPr>
          <p:cNvPr id="2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859" y="5581659"/>
            <a:ext cx="1524001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53310" y="7154236"/>
            <a:ext cx="2029274" cy="1199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4742" y="6096017"/>
            <a:ext cx="27940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66453" y="8353352"/>
            <a:ext cx="1248086" cy="898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03066" y="7105660"/>
            <a:ext cx="2794001" cy="148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14890" y="6269659"/>
            <a:ext cx="2170164" cy="1222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2581" y="8028042"/>
            <a:ext cx="3754756" cy="154924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4327337" y="4527562"/>
            <a:ext cx="4232123" cy="1270001"/>
          </a:xfrm>
          <a:prstGeom prst="roundRect">
            <a:avLst>
              <a:gd name="adj" fmla="val 15000"/>
            </a:avLst>
          </a:prstGeom>
          <a:ln w="88900">
            <a:solidFill>
              <a:srgbClr val="5B24B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1375203" y="418134"/>
            <a:ext cx="10254409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7000" dirty="0"/>
              <a:t>Human Centered Design</a:t>
            </a:r>
            <a:endParaRPr sz="7000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311" name="Shape 311"/>
          <p:cNvSpPr/>
          <p:nvPr/>
        </p:nvSpPr>
        <p:spPr>
          <a:xfrm>
            <a:off x="1805354" y="2290952"/>
            <a:ext cx="10170336" cy="675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latin typeface="Helvetica Neue Thin"/>
                <a:ea typeface="Helvetica Neue Thin"/>
                <a:cs typeface="Helvetica Neue Thin"/>
                <a:sym typeface="Helvetica Neue Thin"/>
              </a:rPr>
              <a:t>Firm IDEO in Palo Alto</a:t>
            </a: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latin typeface="Helvetica Neue Thin"/>
                <a:ea typeface="Helvetica Neue Thin"/>
                <a:cs typeface="Helvetica Neue Thin"/>
                <a:sym typeface="Helvetica Neue Thin"/>
              </a:rPr>
              <a:t>What is something this population has in excess?</a:t>
            </a: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latin typeface="Helvetica Neue Thin"/>
                <a:ea typeface="Helvetica Neue Thin"/>
                <a:cs typeface="Helvetica Neue Thin"/>
                <a:sym typeface="Helvetica Neue Thin"/>
              </a:rPr>
              <a:t>What is an opportunity that this population has?</a:t>
            </a: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 err="1">
                <a:latin typeface="Helvetica Neue Thin"/>
                <a:ea typeface="Helvetica Neue Thin"/>
                <a:cs typeface="Helvetica Neue Thin"/>
                <a:sym typeface="Helvetica Neue Thin"/>
                <a:hlinkClick r:id="rId2"/>
              </a:rPr>
              <a:t>Giradora</a:t>
            </a:r>
            <a:r>
              <a:rPr lang="en-US" dirty="0">
                <a:latin typeface="Helvetica Neue Thin"/>
                <a:ea typeface="Helvetica Neue Thin"/>
                <a:cs typeface="Helvetica Neue Thin"/>
                <a:sym typeface="Helvetica Neue Thin"/>
                <a:hlinkClick r:id="rId2"/>
              </a:rPr>
              <a:t> Example</a:t>
            </a: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67100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3433462" y="418134"/>
            <a:ext cx="6137899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7000" dirty="0">
                <a:solidFill>
                  <a:schemeClr val="tx1"/>
                </a:solidFill>
              </a:rPr>
              <a:t>Short Exercise</a:t>
            </a:r>
            <a:endParaRPr sz="7000" dirty="0">
              <a:solidFill>
                <a:schemeClr val="tx1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  <p:sp>
        <p:nvSpPr>
          <p:cNvPr id="311" name="Shape 311"/>
          <p:cNvSpPr/>
          <p:nvPr/>
        </p:nvSpPr>
        <p:spPr>
          <a:xfrm>
            <a:off x="1805354" y="2844950"/>
            <a:ext cx="10170336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solidFill>
                  <a:schemeClr val="accent4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Groups of 4 or 5</a:t>
            </a: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solidFill>
                <a:schemeClr val="accent4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solidFill>
                  <a:schemeClr val="accent4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-What do you have IN EXCESS in your community?</a:t>
            </a: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solidFill>
                <a:schemeClr val="accent4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dirty="0">
                <a:solidFill>
                  <a:schemeClr val="accent4"/>
                </a:solidFill>
                <a:latin typeface="Helvetica Neue Thin"/>
                <a:ea typeface="Helvetica Neue Thin"/>
                <a:cs typeface="Helvetica Neue Thin"/>
                <a:sym typeface="Helvetica Neue Thin"/>
              </a:rPr>
              <a:t>-What are some of the OPPORTUNITIES that you see?</a:t>
            </a: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solidFill>
                <a:schemeClr val="accent4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solidFill>
                <a:schemeClr val="accent4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solidFill>
                <a:schemeClr val="accent4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solidFill>
                <a:schemeClr val="accent4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algn="l">
              <a:lnSpc>
                <a:spcPct val="120000"/>
              </a:lnSpc>
              <a:defRPr sz="3000">
                <a:solidFill>
                  <a:srgbClr val="F619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solidFill>
                <a:schemeClr val="accent4"/>
              </a:solidFill>
              <a:latin typeface="Helvetica Neue Thin"/>
              <a:ea typeface="Helvetica Neue Thin"/>
              <a:cs typeface="Helvetica Neue Thin"/>
              <a:sym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45741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asted-image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07" y="2854925"/>
            <a:ext cx="9476352" cy="5826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3168" y="939884"/>
            <a:ext cx="6138684" cy="16749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763021"/>
            <a:ext cx="13004800" cy="5592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-63947"/>
            <a:ext cx="12700000" cy="713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animBg="1" advAuto="0"/>
      <p:bldP spid="153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5" y="1244600"/>
            <a:ext cx="12700001" cy="726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196138" y="1333550"/>
            <a:ext cx="4408324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What is architecture?</a:t>
            </a:r>
          </a:p>
        </p:txBody>
      </p:sp>
      <p:sp>
        <p:nvSpPr>
          <p:cNvPr id="157" name="Shape 157"/>
          <p:cNvSpPr/>
          <p:nvPr/>
        </p:nvSpPr>
        <p:spPr>
          <a:xfrm>
            <a:off x="4604664" y="2546630"/>
            <a:ext cx="7995204" cy="232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Architecture is both the process and the product of planning, designing, and constructing buildings and other physical structures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" dur="indefinite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  <p:bldP spid="156" grpId="2" animBg="1" advAuto="0"/>
      <p:bldP spid="157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322" y="577205"/>
            <a:ext cx="6052857" cy="3727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asted-image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68" y="4502530"/>
            <a:ext cx="5590928" cy="3727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197" y="361154"/>
            <a:ext cx="6052857" cy="3972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267" y="4522671"/>
            <a:ext cx="5590928" cy="4198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024" y="330894"/>
            <a:ext cx="738909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22270" y="1289050"/>
            <a:ext cx="7520571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8282" y="217586"/>
            <a:ext cx="8255001" cy="678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asted-image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85270" y="3574131"/>
            <a:ext cx="8128001" cy="609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asted-image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385270" y="560486"/>
            <a:ext cx="8128001" cy="609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64" grpId="2" animBg="1" advAuto="0"/>
      <p:bldP spid="165" grpId="3" animBg="1" advAuto="0"/>
      <p:bldP spid="166" grpId="4" animBg="1" advAuto="0"/>
      <p:bldP spid="167" grpId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5" y="1244600"/>
            <a:ext cx="12700001" cy="72644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213131" y="1333550"/>
            <a:ext cx="5898338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What is GOOD architecture?</a:t>
            </a:r>
          </a:p>
        </p:txBody>
      </p:sp>
      <p:sp>
        <p:nvSpPr>
          <p:cNvPr id="171" name="Shape 171"/>
          <p:cNvSpPr/>
          <p:nvPr/>
        </p:nvSpPr>
        <p:spPr>
          <a:xfrm>
            <a:off x="3248245" y="2267231"/>
            <a:ext cx="9351623" cy="288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There is beauty, and grace.</a:t>
            </a:r>
          </a:p>
          <a:p>
            <a:pPr algn="r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There is a sensibility to its social and cultural surroundings.</a:t>
            </a:r>
          </a:p>
          <a:p>
            <a:pPr algn="r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It becomes the physical space where good things can happen.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" dur="indefinite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animBg="1" advAuto="0"/>
      <p:bldP spid="170" grpId="2" animBg="1" advAuto="0"/>
      <p:bldP spid="171" grpId="3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asted-image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568" y="121748"/>
            <a:ext cx="4395566" cy="3015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81423" y="164256"/>
            <a:ext cx="3907125" cy="2930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938" y="3339255"/>
            <a:ext cx="4543200" cy="2541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asted-image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165" y="6195133"/>
            <a:ext cx="4175112" cy="3015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asted-image.tif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42" y="3372884"/>
            <a:ext cx="4036728" cy="2679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asted-image.tif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03" y="6254475"/>
            <a:ext cx="4288028" cy="2858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asted-image.tif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152400"/>
            <a:ext cx="3811579" cy="2858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asted-image.tif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670" y="3526689"/>
            <a:ext cx="3684068" cy="2446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asted-image.tif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485" y="6292575"/>
            <a:ext cx="3681226" cy="25561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2" animBg="1" advAuto="0"/>
      <p:bldP spid="174" grpId="3" animBg="1" advAuto="0"/>
      <p:bldP spid="175" grpId="4" animBg="1" advAuto="0"/>
      <p:bldP spid="176" grpId="9" animBg="1" advAuto="0"/>
      <p:bldP spid="177" grpId="6" animBg="1" advAuto="0"/>
      <p:bldP spid="178" grpId="7" animBg="1" advAuto="0"/>
      <p:bldP spid="179" grpId="1" animBg="1" advAuto="0"/>
      <p:bldP spid="180" grpId="5" animBg="1" advAuto="0"/>
      <p:bldP spid="181" grpId="8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322" y="577205"/>
            <a:ext cx="6052857" cy="3727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asted-image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68" y="4502530"/>
            <a:ext cx="5590928" cy="3727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asted-image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197" y="361154"/>
            <a:ext cx="6052857" cy="3972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asted-image.tif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267" y="4522671"/>
            <a:ext cx="5590928" cy="419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{E59C65FB-4238-7843-B056-35056F62229D}tf10001121</Template>
  <TotalTime>41</TotalTime>
  <Words>449</Words>
  <Application>Microsoft Macintosh PowerPoint</Application>
  <PresentationFormat>Custom</PresentationFormat>
  <Paragraphs>114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Century Gothic</vt:lpstr>
      <vt:lpstr>Helvetica Light</vt:lpstr>
      <vt:lpstr>Helvetica Neue</vt:lpstr>
      <vt:lpstr>Helvetica Neue Medium</vt:lpstr>
      <vt:lpstr>Helvetica Neue Thin</vt:lpstr>
      <vt:lpstr>Phosphate Inline</vt:lpstr>
      <vt:lpstr>Trebuchet MS</vt:lpstr>
      <vt:lpstr>Wingdings 2</vt:lpstr>
      <vt:lpstr>Quotable</vt:lpstr>
      <vt:lpstr>Designing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</dc:title>
  <cp:lastModifiedBy>Susana Odriozola</cp:lastModifiedBy>
  <cp:revision>6</cp:revision>
  <dcterms:modified xsi:type="dcterms:W3CDTF">2018-02-12T18:31:10Z</dcterms:modified>
</cp:coreProperties>
</file>