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Economica"/>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11" Type="http://schemas.openxmlformats.org/officeDocument/2006/relationships/slide" Target="slides/slide7.xml"/><Relationship Id="rId22" Type="http://schemas.openxmlformats.org/officeDocument/2006/relationships/font" Target="fonts/OpenSans-bold.fntdata"/><Relationship Id="rId10" Type="http://schemas.openxmlformats.org/officeDocument/2006/relationships/slide" Target="slides/slide6.xml"/><Relationship Id="rId21" Type="http://schemas.openxmlformats.org/officeDocument/2006/relationships/font" Target="fonts/OpenSans-regular.fntdata"/><Relationship Id="rId13" Type="http://schemas.openxmlformats.org/officeDocument/2006/relationships/slide" Target="slides/slide9.xml"/><Relationship Id="rId24" Type="http://schemas.openxmlformats.org/officeDocument/2006/relationships/font" Target="fonts/OpenSans-boldItalic.fntdata"/><Relationship Id="rId12" Type="http://schemas.openxmlformats.org/officeDocument/2006/relationships/slide" Target="slides/slide8.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Economica-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Economica-italic.fntdata"/><Relationship Id="rId6" Type="http://schemas.openxmlformats.org/officeDocument/2006/relationships/slide" Target="slides/slide2.xml"/><Relationship Id="rId18" Type="http://schemas.openxmlformats.org/officeDocument/2006/relationships/font" Target="fonts/Economic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is just a list I made up for a template. You can edit this and add your own advice.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Basic info needed on where you grew up, your childhood, family, school. We can just add a few pictures here if you want to just discuss this quickly.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What do you like about your profession?</a:t>
            </a:r>
          </a:p>
          <a:p>
            <a:pPr lvl="0">
              <a:spcBef>
                <a:spcPts val="0"/>
              </a:spcBef>
              <a:buNone/>
            </a:pPr>
            <a:r>
              <a:rPr lang="en"/>
              <a:t>What are some challenges of your profession?</a:t>
            </a:r>
          </a:p>
          <a:p>
            <a:pPr lvl="0">
              <a:spcBef>
                <a:spcPts val="0"/>
              </a:spcBef>
              <a:buNone/>
            </a:pPr>
            <a:r>
              <a:rPr lang="en"/>
              <a:t>What are some skills you have that have helped you excel?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2" name="Shape 12"/>
          <p:cNvSpPr txBox="1"/>
          <p:nvPr>
            <p:ph type="ctrTitle"/>
          </p:nvPr>
        </p:nvSpPr>
        <p:spPr>
          <a:xfrm>
            <a:off x="3044700" y="1444255"/>
            <a:ext cx="3054600" cy="15371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399"/>
            <a:ext cx="2808000" cy="2784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0"/>
            <a:ext cx="4045200" cy="15741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06.jpg"/><Relationship Id="rId4"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image" Target="../media/image05.jpg"/><Relationship Id="rId5" Type="http://schemas.openxmlformats.org/officeDocument/2006/relationships/image" Target="../media/image01.jpg"/><Relationship Id="rId6"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09.jpg"/><Relationship Id="rId4" Type="http://schemas.openxmlformats.org/officeDocument/2006/relationships/image" Target="../media/image02.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3044700" y="1488155"/>
            <a:ext cx="3054600" cy="1537199"/>
          </a:xfrm>
          <a:prstGeom prst="rect">
            <a:avLst/>
          </a:prstGeom>
        </p:spPr>
        <p:txBody>
          <a:bodyPr anchorCtr="0" anchor="b" bIns="91425" lIns="91425" rIns="91425" tIns="91425">
            <a:noAutofit/>
          </a:bodyPr>
          <a:lstStyle/>
          <a:p>
            <a:pPr lvl="0">
              <a:spcBef>
                <a:spcPts val="0"/>
              </a:spcBef>
              <a:buNone/>
            </a:pPr>
            <a:r>
              <a:rPr lang="en" sz="3600"/>
              <a:t>Desirée Patno</a:t>
            </a:r>
          </a:p>
        </p:txBody>
      </p:sp>
      <p:sp>
        <p:nvSpPr>
          <p:cNvPr id="63" name="Shape 63"/>
          <p:cNvSpPr txBox="1"/>
          <p:nvPr>
            <p:ph idx="1" type="subTitle"/>
          </p:nvPr>
        </p:nvSpPr>
        <p:spPr>
          <a:xfrm>
            <a:off x="3044700" y="3025350"/>
            <a:ext cx="3054600" cy="682199"/>
          </a:xfrm>
          <a:prstGeom prst="rect">
            <a:avLst/>
          </a:prstGeom>
        </p:spPr>
        <p:txBody>
          <a:bodyPr anchorCtr="0" anchor="t" bIns="91425" lIns="91425" rIns="91425" tIns="91425">
            <a:noAutofit/>
          </a:bodyPr>
          <a:lstStyle/>
          <a:p>
            <a:pPr lvl="0" rtl="0">
              <a:spcBef>
                <a:spcPts val="0"/>
              </a:spcBef>
              <a:buNone/>
            </a:pPr>
            <a:r>
              <a:rPr lang="en" sz="1800"/>
              <a:t>Woman Business Owner. Entrepreneur. National Speaker. Expert.</a:t>
            </a:r>
          </a:p>
        </p:txBody>
      </p:sp>
      <p:pic>
        <p:nvPicPr>
          <p:cNvPr descr="des sig.png" id="64" name="Shape 64"/>
          <p:cNvPicPr preferRelativeResize="0"/>
          <p:nvPr/>
        </p:nvPicPr>
        <p:blipFill>
          <a:blip r:embed="rId3">
            <a:alphaModFix/>
          </a:blip>
          <a:stretch>
            <a:fillRect/>
          </a:stretch>
        </p:blipFill>
        <p:spPr>
          <a:xfrm>
            <a:off x="3381375" y="951200"/>
            <a:ext cx="23812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65500" y="1678650"/>
            <a:ext cx="4045200" cy="1786200"/>
          </a:xfrm>
          <a:prstGeom prst="rect">
            <a:avLst/>
          </a:prstGeom>
        </p:spPr>
        <p:txBody>
          <a:bodyPr anchorCtr="0" anchor="ctr" bIns="91425" lIns="91425" rIns="91425" tIns="91425">
            <a:noAutofit/>
          </a:bodyPr>
          <a:lstStyle/>
          <a:p>
            <a:pPr lvl="0" rtl="0">
              <a:spcBef>
                <a:spcPts val="0"/>
              </a:spcBef>
              <a:buNone/>
            </a:pPr>
            <a:r>
              <a:rPr lang="en"/>
              <a:t>Women are more independent</a:t>
            </a:r>
          </a:p>
        </p:txBody>
      </p:sp>
      <p:sp>
        <p:nvSpPr>
          <p:cNvPr id="126" name="Shape 126"/>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sz="1400"/>
              <a:t>Married women leave their family homes to live with their husbands, but now women are delaying marriage. Only 30 percent of young women were likely to be married in 2014 compared to 62 percent in 1940</a:t>
            </a:r>
          </a:p>
          <a:p>
            <a:pPr lvl="0" rtl="0">
              <a:spcBef>
                <a:spcPts val="0"/>
              </a:spcBef>
              <a:buNone/>
            </a:pPr>
            <a:r>
              <a:rPr lang="en" sz="1400"/>
              <a:t>Census Bureau data proves that now, on average, women enter marriage at age 27, compared to 21.5 years in 1940</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265500" y="1678650"/>
            <a:ext cx="4045200" cy="1786200"/>
          </a:xfrm>
          <a:prstGeom prst="rect">
            <a:avLst/>
          </a:prstGeom>
        </p:spPr>
        <p:txBody>
          <a:bodyPr anchorCtr="0" anchor="ctr" bIns="91425" lIns="91425" rIns="91425" tIns="91425">
            <a:noAutofit/>
          </a:bodyPr>
          <a:lstStyle/>
          <a:p>
            <a:pPr lvl="0" rtl="0">
              <a:spcBef>
                <a:spcPts val="0"/>
              </a:spcBef>
              <a:buNone/>
            </a:pPr>
            <a:r>
              <a:rPr lang="en"/>
              <a:t>Women professionals &amp; entrepreneurs are on the rise</a:t>
            </a:r>
          </a:p>
        </p:txBody>
      </p:sp>
      <p:sp>
        <p:nvSpPr>
          <p:cNvPr id="132" name="Shape 132"/>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sz="1400"/>
              <a:t>Between 1970 and 2010, women civil engineers increased by 977 percent; pharmacists by 434 percent; physicians and surgeons by 334 percent; and lawyers and judges by 681 percent</a:t>
            </a:r>
          </a:p>
          <a:p>
            <a:pPr lvl="0">
              <a:spcBef>
                <a:spcPts val="0"/>
              </a:spcBef>
              <a:buNone/>
            </a:pPr>
            <a:r>
              <a:rPr lang="en" sz="1400"/>
              <a:t>11.3 million businesses in the United States have been started by women entrepreneurs</a:t>
            </a:r>
          </a:p>
          <a:p>
            <a:pPr lvl="0" rtl="0">
              <a:spcBef>
                <a:spcPts val="0"/>
              </a:spcBef>
              <a:buNone/>
            </a:pPr>
            <a:r>
              <a:rPr lang="en" sz="1400"/>
              <a:t>Women-owned businesses constitute more than one-third of registered small businesses worldwide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Things I wish I knew in high school</a:t>
            </a:r>
          </a:p>
        </p:txBody>
      </p:sp>
      <p:sp>
        <p:nvSpPr>
          <p:cNvPr id="138" name="Shape 138"/>
          <p:cNvSpPr txBox="1"/>
          <p:nvPr>
            <p:ph idx="1" type="body"/>
          </p:nvPr>
        </p:nvSpPr>
        <p:spPr>
          <a:xfrm>
            <a:off x="311700" y="1225225"/>
            <a:ext cx="8520600" cy="3354000"/>
          </a:xfrm>
          <a:prstGeom prst="rect">
            <a:avLst/>
          </a:prstGeom>
        </p:spPr>
        <p:txBody>
          <a:bodyPr anchorCtr="0" anchor="t" bIns="91425" lIns="91425" rIns="91425" tIns="91425">
            <a:noAutofit/>
          </a:bodyPr>
          <a:lstStyle/>
          <a:p>
            <a:pPr indent="-228600" lvl="0" marL="457200" rtl="0">
              <a:spcBef>
                <a:spcPts val="0"/>
              </a:spcBef>
            </a:pPr>
            <a:r>
              <a:rPr lang="en"/>
              <a:t>It is never too late to be who you want to be.</a:t>
            </a:r>
          </a:p>
          <a:p>
            <a:pPr indent="-228600" lvl="0" marL="457200" rtl="0">
              <a:spcBef>
                <a:spcPts val="0"/>
              </a:spcBef>
            </a:pPr>
            <a:r>
              <a:rPr lang="en"/>
              <a:t>You can achieve anything if you work for it.</a:t>
            </a:r>
          </a:p>
          <a:p>
            <a:pPr indent="-228600" lvl="0" marL="457200" rtl="0">
              <a:spcBef>
                <a:spcPts val="0"/>
              </a:spcBef>
            </a:pPr>
            <a:r>
              <a:rPr lang="en"/>
              <a:t>It’s okay to not know what you want to do. You’ll figure it out. The important thing is that you keep trying new things and moving forward.</a:t>
            </a:r>
          </a:p>
          <a:p>
            <a:pPr indent="-228600" lvl="0" marL="457200" rtl="0">
              <a:spcBef>
                <a:spcPts val="0"/>
              </a:spcBef>
            </a:pPr>
            <a:r>
              <a:rPr lang="en"/>
              <a:t>Be confident in who you are. You have something to offer that no one else does. </a:t>
            </a:r>
          </a:p>
          <a:p>
            <a:pPr indent="-228600" lvl="0" marL="457200" rtl="0">
              <a:spcBef>
                <a:spcPts val="0"/>
              </a:spcBef>
            </a:pPr>
            <a:r>
              <a:rPr lang="en"/>
              <a:t>Do not compare yourself to others. Everyone is on their own unique path.</a:t>
            </a:r>
          </a:p>
          <a:p>
            <a:pPr indent="-228600" lvl="0" marL="457200">
              <a:spcBef>
                <a:spcPts val="0"/>
              </a:spcBef>
            </a:pPr>
            <a:r>
              <a:rPr lang="en"/>
              <a:t>Never stop learning! “Everyone you will ever meet knows something you don’t.” - Bill Nye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Backstory</a:t>
            </a:r>
          </a:p>
        </p:txBody>
      </p:sp>
      <p:sp>
        <p:nvSpPr>
          <p:cNvPr id="70" name="Shape 70"/>
          <p:cNvSpPr txBox="1"/>
          <p:nvPr>
            <p:ph idx="1" type="body"/>
          </p:nvPr>
        </p:nvSpPr>
        <p:spPr>
          <a:xfrm>
            <a:off x="311700" y="1225225"/>
            <a:ext cx="8520600" cy="3354000"/>
          </a:xfrm>
          <a:prstGeom prst="rect">
            <a:avLst/>
          </a:prstGeom>
        </p:spPr>
        <p:txBody>
          <a:bodyPr anchorCtr="0" anchor="t" bIns="91425" lIns="91425" rIns="91425" tIns="91425">
            <a:noAutofit/>
          </a:bodyPr>
          <a:lstStyle/>
          <a:p>
            <a:pPr indent="-228600" lvl="0" marL="457200">
              <a:spcBef>
                <a:spcPts val="0"/>
              </a:spcBef>
              <a:buChar char="❏"/>
            </a:pPr>
            <a:r>
              <a:rPr lang="en"/>
              <a:t>Born and raised in California</a:t>
            </a:r>
          </a:p>
          <a:p>
            <a:pPr indent="-228600" lvl="0" marL="457200">
              <a:spcBef>
                <a:spcPts val="0"/>
              </a:spcBef>
              <a:buChar char="❏"/>
            </a:pPr>
            <a:r>
              <a:rPr lang="en"/>
              <a:t>Had all brothers and was a tomboy</a:t>
            </a:r>
          </a:p>
          <a:p>
            <a:pPr indent="-228600" lvl="0" marL="457200">
              <a:spcBef>
                <a:spcPts val="0"/>
              </a:spcBef>
              <a:buChar char="❏"/>
            </a:pPr>
            <a:r>
              <a:rPr lang="en"/>
              <a:t>Helped with </a:t>
            </a:r>
            <a:r>
              <a:rPr lang="en"/>
              <a:t>renovations</a:t>
            </a:r>
            <a:r>
              <a:rPr lang="en"/>
              <a:t> and remodeling of mother’s estate, a “mini- Hearst Castle”</a:t>
            </a:r>
          </a:p>
          <a:p>
            <a:pPr indent="-228600" lvl="0" marL="457200">
              <a:spcBef>
                <a:spcPts val="0"/>
              </a:spcBef>
              <a:buChar char="❏"/>
            </a:pPr>
            <a:r>
              <a:rPr lang="en"/>
              <a:t>No gender disparity in the family- Father cooked and did housework, while I did the yard work and manual labor around the house</a:t>
            </a:r>
          </a:p>
          <a:p>
            <a:pPr indent="-228600" lvl="0" marL="457200">
              <a:spcBef>
                <a:spcPts val="0"/>
              </a:spcBef>
              <a:buChar char="❏"/>
            </a:pPr>
            <a:r>
              <a:rPr lang="en"/>
              <a:t>Only girl in an all-male water polo league</a:t>
            </a:r>
          </a:p>
          <a:p>
            <a:pPr indent="-228600" lvl="0" marL="457200">
              <a:spcBef>
                <a:spcPts val="0"/>
              </a:spcBef>
              <a:buChar char="❏"/>
            </a:pPr>
            <a:r>
              <a:rPr lang="en"/>
              <a:t>Graduated from Moorpark College and attended Arizona State University</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265500" y="1678650"/>
            <a:ext cx="4045199" cy="1786199"/>
          </a:xfrm>
          <a:prstGeom prst="rect">
            <a:avLst/>
          </a:prstGeom>
        </p:spPr>
        <p:txBody>
          <a:bodyPr anchorCtr="0" anchor="ctr" bIns="91425" lIns="91425" rIns="91425" tIns="91425">
            <a:noAutofit/>
          </a:bodyPr>
          <a:lstStyle/>
          <a:p>
            <a:pPr lvl="0">
              <a:spcBef>
                <a:spcPts val="0"/>
              </a:spcBef>
              <a:buNone/>
            </a:pPr>
            <a:r>
              <a:rPr lang="en"/>
              <a:t>Business &amp; Career</a:t>
            </a:r>
          </a:p>
        </p:txBody>
      </p:sp>
      <p:sp>
        <p:nvSpPr>
          <p:cNvPr id="76" name="Shape 76"/>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317500" lvl="0" marL="457200" rtl="0">
              <a:spcBef>
                <a:spcPts val="0"/>
              </a:spcBef>
              <a:buSzPct val="100000"/>
            </a:pPr>
            <a:r>
              <a:rPr b="1" lang="en" sz="1400"/>
              <a:t>CEO &amp; President</a:t>
            </a:r>
            <a:r>
              <a:rPr lang="en" sz="1400"/>
              <a:t> of the National Association of Women in Real Estate Businesses (NAWRB) and Desirée Patno Enterprises, Inc. (DPE)</a:t>
            </a:r>
          </a:p>
          <a:p>
            <a:pPr indent="-317500" lvl="0" marL="457200">
              <a:spcBef>
                <a:spcPts val="0"/>
              </a:spcBef>
              <a:buSzPct val="100000"/>
              <a:buNone/>
            </a:pPr>
            <a:r>
              <a:rPr b="1" lang="en" sz="1400"/>
              <a:t>Editor </a:t>
            </a:r>
            <a:r>
              <a:rPr lang="en" sz="1400"/>
              <a:t>of NAWRB Magazine</a:t>
            </a:r>
          </a:p>
          <a:p>
            <a:pPr indent="-317500" lvl="0" marL="457200">
              <a:spcBef>
                <a:spcPts val="0"/>
              </a:spcBef>
              <a:buSzPct val="100000"/>
              <a:buNone/>
            </a:pPr>
            <a:r>
              <a:rPr b="1" lang="en" sz="1400"/>
              <a:t>Vice Chairwoman </a:t>
            </a:r>
            <a:r>
              <a:rPr lang="en" sz="1400"/>
              <a:t>of NAWRB’s Diversity &amp; Inclusion Leadership Council</a:t>
            </a:r>
          </a:p>
          <a:p>
            <a:pPr indent="-317500" lvl="0" marL="457200">
              <a:spcBef>
                <a:spcPts val="0"/>
              </a:spcBef>
              <a:buSzPct val="100000"/>
              <a:buNone/>
            </a:pPr>
            <a:r>
              <a:rPr b="1" lang="en" sz="1400"/>
              <a:t>Member</a:t>
            </a:r>
            <a:r>
              <a:rPr lang="en" sz="1400"/>
              <a:t> of the Women Impacting Public Policy (WIPP) Leadership Advisory Council</a:t>
            </a:r>
          </a:p>
          <a:p>
            <a:pPr indent="-317500" lvl="0" marL="457200">
              <a:spcBef>
                <a:spcPts val="0"/>
              </a:spcBef>
              <a:buSzPct val="100000"/>
              <a:buNone/>
            </a:pPr>
            <a:r>
              <a:rPr b="1" lang="en" sz="1400"/>
              <a:t>Member</a:t>
            </a:r>
            <a:r>
              <a:rPr lang="en" sz="1400"/>
              <a:t> of the Enterprising Women Advisory Board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90250" y="450150"/>
            <a:ext cx="3974400" cy="4090800"/>
          </a:xfrm>
          <a:prstGeom prst="rect">
            <a:avLst/>
          </a:prstGeom>
        </p:spPr>
        <p:txBody>
          <a:bodyPr anchorCtr="0" anchor="ctr" bIns="91425" lIns="91425" rIns="91425" tIns="91425">
            <a:noAutofit/>
          </a:bodyPr>
          <a:lstStyle/>
          <a:p>
            <a:pPr lvl="0" rtl="0">
              <a:spcBef>
                <a:spcPts val="0"/>
              </a:spcBef>
              <a:spcAft>
                <a:spcPts val="1600"/>
              </a:spcAft>
              <a:buNone/>
            </a:pPr>
            <a:r>
              <a:rPr lang="en" sz="6000"/>
              <a:t>Awards </a:t>
            </a:r>
          </a:p>
          <a:p>
            <a:pPr lvl="0" rtl="0">
              <a:spcBef>
                <a:spcPts val="0"/>
              </a:spcBef>
              <a:spcAft>
                <a:spcPts val="1600"/>
              </a:spcAft>
              <a:buClr>
                <a:schemeClr val="dk1"/>
              </a:buClr>
              <a:buSzPct val="78571"/>
              <a:buFont typeface="Arial"/>
              <a:buNone/>
            </a:pPr>
            <a:r>
              <a:rPr lang="en" sz="1400"/>
              <a:t>Coldwell Banker Top 5 Listings Sold Award                                                              </a:t>
            </a:r>
          </a:p>
          <a:p>
            <a:pPr lvl="0" rtl="0">
              <a:spcBef>
                <a:spcPts val="0"/>
              </a:spcBef>
              <a:spcAft>
                <a:spcPts val="1600"/>
              </a:spcAft>
              <a:buClr>
                <a:schemeClr val="dk1"/>
              </a:buClr>
              <a:buSzPct val="78571"/>
              <a:buFont typeface="Arial"/>
              <a:buNone/>
            </a:pPr>
            <a:r>
              <a:rPr lang="en" sz="1400"/>
              <a:t>Coldwell Banker Top 10 Closed Dollars Earned Award</a:t>
            </a:r>
          </a:p>
          <a:p>
            <a:pPr lvl="0" rtl="0">
              <a:spcBef>
                <a:spcPts val="0"/>
              </a:spcBef>
              <a:spcAft>
                <a:spcPts val="1600"/>
              </a:spcAft>
              <a:buClr>
                <a:schemeClr val="dk1"/>
              </a:buClr>
              <a:buSzPct val="78571"/>
              <a:buFont typeface="Arial"/>
              <a:buNone/>
            </a:pPr>
            <a:r>
              <a:rPr lang="en" sz="1400"/>
              <a:t>Coldwell Banker Top 10 Gross Commission Income Award</a:t>
            </a:r>
          </a:p>
          <a:p>
            <a:pPr lvl="0" rtl="0">
              <a:spcBef>
                <a:spcPts val="0"/>
              </a:spcBef>
              <a:spcAft>
                <a:spcPts val="1600"/>
              </a:spcAft>
              <a:buClr>
                <a:schemeClr val="dk1"/>
              </a:buClr>
              <a:buSzPct val="78571"/>
              <a:buFont typeface="Arial"/>
              <a:buNone/>
            </a:pPr>
            <a:r>
              <a:rPr lang="en" sz="1400"/>
              <a:t>Coldwell Banker Top 10 Closed Revenue Units Award</a:t>
            </a:r>
          </a:p>
          <a:p>
            <a:pPr lvl="0" rtl="0">
              <a:spcBef>
                <a:spcPts val="0"/>
              </a:spcBef>
              <a:spcAft>
                <a:spcPts val="1600"/>
              </a:spcAft>
              <a:buNone/>
            </a:pPr>
            <a:r>
              <a:rPr lang="en" sz="1400"/>
              <a:t>Coldwell Banker Top 10 Closed Outgoing Referrals Award</a:t>
            </a:r>
          </a:p>
          <a:p>
            <a:pPr lvl="0" rtl="0">
              <a:spcBef>
                <a:spcPts val="0"/>
              </a:spcBef>
              <a:spcAft>
                <a:spcPts val="1600"/>
              </a:spcAft>
              <a:buNone/>
            </a:pPr>
            <a:r>
              <a:rPr lang="en" sz="1400"/>
              <a:t>Enterprising Women of the Year Award</a:t>
            </a:r>
          </a:p>
          <a:p>
            <a:pPr lvl="0" rtl="0">
              <a:spcBef>
                <a:spcPts val="0"/>
              </a:spcBef>
              <a:spcAft>
                <a:spcPts val="1600"/>
              </a:spcAft>
              <a:buNone/>
            </a:pPr>
            <a:r>
              <a:t/>
            </a:r>
            <a:endParaRPr sz="1400"/>
          </a:p>
          <a:p>
            <a:pPr lvl="0">
              <a:spcBef>
                <a:spcPts val="0"/>
              </a:spcBef>
              <a:buNone/>
            </a:pPr>
            <a:r>
              <a:t/>
            </a:r>
            <a:endParaRPr i="1" sz="1400"/>
          </a:p>
        </p:txBody>
      </p:sp>
      <p:sp>
        <p:nvSpPr>
          <p:cNvPr id="82" name="Shape 82"/>
          <p:cNvSpPr txBox="1"/>
          <p:nvPr/>
        </p:nvSpPr>
        <p:spPr>
          <a:xfrm>
            <a:off x="4270375" y="1330575"/>
            <a:ext cx="3917100" cy="3702000"/>
          </a:xfrm>
          <a:prstGeom prst="rect">
            <a:avLst/>
          </a:prstGeom>
          <a:noFill/>
          <a:ln>
            <a:noFill/>
          </a:ln>
        </p:spPr>
        <p:txBody>
          <a:bodyPr anchorCtr="0" anchor="t" bIns="91425" lIns="91425" rIns="91425" tIns="91425">
            <a:noAutofit/>
          </a:bodyPr>
          <a:lstStyle/>
          <a:p>
            <a:pPr lvl="0" rtl="0">
              <a:spcBef>
                <a:spcPts val="0"/>
              </a:spcBef>
              <a:spcAft>
                <a:spcPts val="1600"/>
              </a:spcAft>
              <a:buClr>
                <a:schemeClr val="dk1"/>
              </a:buClr>
              <a:buFont typeface="Arial"/>
              <a:buNone/>
            </a:pPr>
            <a:r>
              <a:rPr i="1" lang="en">
                <a:solidFill>
                  <a:schemeClr val="dk1"/>
                </a:solidFill>
                <a:latin typeface="Economica"/>
                <a:ea typeface="Economica"/>
                <a:cs typeface="Economica"/>
                <a:sym typeface="Economica"/>
              </a:rPr>
              <a:t>Small Business Administration’s (SBA) 2016  Women in Business Champion of the Year</a:t>
            </a:r>
          </a:p>
          <a:p>
            <a:pPr lvl="0" rtl="0">
              <a:spcBef>
                <a:spcPts val="0"/>
              </a:spcBef>
              <a:buClr>
                <a:schemeClr val="dk1"/>
              </a:buClr>
              <a:buFont typeface="Arial"/>
              <a:buNone/>
            </a:pPr>
            <a:r>
              <a:rPr i="1" lang="en">
                <a:solidFill>
                  <a:schemeClr val="dk1"/>
                </a:solidFill>
                <a:latin typeface="Economica"/>
                <a:ea typeface="Economica"/>
                <a:cs typeface="Economica"/>
                <a:sym typeface="Economica"/>
              </a:rPr>
              <a:t>HousingWire Women of Influence 2012, 2016</a:t>
            </a:r>
          </a:p>
          <a:p>
            <a:pPr lvl="0">
              <a:spcBef>
                <a:spcPts val="0"/>
              </a:spcBef>
              <a:buNone/>
            </a:pPr>
            <a:r>
              <a:t/>
            </a:r>
            <a:endParaRP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pic>
        <p:nvPicPr>
          <p:cNvPr descr="1340668544.jpg" id="87" name="Shape 87"/>
          <p:cNvPicPr preferRelativeResize="0"/>
          <p:nvPr/>
        </p:nvPicPr>
        <p:blipFill>
          <a:blip r:embed="rId3">
            <a:alphaModFix/>
          </a:blip>
          <a:stretch>
            <a:fillRect/>
          </a:stretch>
        </p:blipFill>
        <p:spPr>
          <a:xfrm>
            <a:off x="4173700" y="210674"/>
            <a:ext cx="4660425" cy="2967624"/>
          </a:xfrm>
          <a:prstGeom prst="rect">
            <a:avLst/>
          </a:prstGeom>
          <a:noFill/>
          <a:ln cap="flat" cmpd="sng" w="9525">
            <a:solidFill>
              <a:srgbClr val="F1C232"/>
            </a:solidFill>
            <a:prstDash val="solid"/>
            <a:round/>
            <a:headEnd len="med" w="med" type="none"/>
            <a:tailEnd len="med" w="med" type="none"/>
          </a:ln>
        </p:spPr>
      </p:pic>
      <p:pic>
        <p:nvPicPr>
          <p:cNvPr descr="Blog_Sparks-copy.jpg" id="88" name="Shape 88"/>
          <p:cNvPicPr preferRelativeResize="0"/>
          <p:nvPr/>
        </p:nvPicPr>
        <p:blipFill>
          <a:blip r:embed="rId4">
            <a:alphaModFix/>
          </a:blip>
          <a:stretch>
            <a:fillRect/>
          </a:stretch>
        </p:blipFill>
        <p:spPr>
          <a:xfrm>
            <a:off x="4173687" y="2617450"/>
            <a:ext cx="4660425" cy="2362450"/>
          </a:xfrm>
          <a:prstGeom prst="rect">
            <a:avLst/>
          </a:prstGeom>
          <a:noFill/>
          <a:ln cap="flat" cmpd="sng" w="9525">
            <a:solidFill>
              <a:srgbClr val="F1C232"/>
            </a:solidFill>
            <a:prstDash val="solid"/>
            <a:round/>
            <a:headEnd len="med" w="med" type="none"/>
            <a:tailEnd len="med" w="med" type="none"/>
          </a:ln>
        </p:spPr>
      </p:pic>
      <p:sp>
        <p:nvSpPr>
          <p:cNvPr id="89" name="Shape 89"/>
          <p:cNvSpPr txBox="1"/>
          <p:nvPr>
            <p:ph idx="1" type="body"/>
          </p:nvPr>
        </p:nvSpPr>
        <p:spPr>
          <a:xfrm>
            <a:off x="397325" y="1433649"/>
            <a:ext cx="2808000" cy="2784900"/>
          </a:xfrm>
          <a:prstGeom prst="rect">
            <a:avLst/>
          </a:prstGeom>
        </p:spPr>
        <p:txBody>
          <a:bodyPr anchorCtr="0" anchor="t" bIns="91425" lIns="91425" rIns="91425" tIns="91425">
            <a:noAutofit/>
          </a:bodyPr>
          <a:lstStyle/>
          <a:p>
            <a:pPr lvl="0" rtl="0">
              <a:spcBef>
                <a:spcPts val="0"/>
              </a:spcBef>
              <a:buNone/>
            </a:pPr>
            <a:r>
              <a:rPr b="1" lang="en"/>
              <a:t>Likes</a:t>
            </a:r>
            <a:r>
              <a:rPr lang="en"/>
              <a:t>: Being able to make a difference for small businesses, women and future generations. Collaborating with other strong, like-minded women.</a:t>
            </a:r>
          </a:p>
          <a:p>
            <a:pPr lvl="0">
              <a:spcBef>
                <a:spcPts val="0"/>
              </a:spcBef>
              <a:buNone/>
            </a:pPr>
            <a:r>
              <a:rPr b="1" lang="en"/>
              <a:t>Challenges</a:t>
            </a:r>
            <a:r>
              <a:rPr lang="en"/>
              <a:t>: Dealing with a scaling of resources.</a:t>
            </a:r>
          </a:p>
          <a:p>
            <a:pPr lvl="0">
              <a:spcBef>
                <a:spcPts val="0"/>
              </a:spcBef>
              <a:buNone/>
            </a:pPr>
            <a:r>
              <a:rPr b="1" lang="en"/>
              <a:t>Skills</a:t>
            </a:r>
            <a:r>
              <a:rPr lang="en"/>
              <a:t>: Being a good listener, thinking on my feet, taking risks, being creative and having thick skin.</a:t>
            </a:r>
          </a:p>
        </p:txBody>
      </p:sp>
      <p:sp>
        <p:nvSpPr>
          <p:cNvPr id="90" name="Shape 90"/>
          <p:cNvSpPr txBox="1"/>
          <p:nvPr>
            <p:ph type="title"/>
          </p:nvPr>
        </p:nvSpPr>
        <p:spPr>
          <a:xfrm>
            <a:off x="311700" y="555600"/>
            <a:ext cx="2808000" cy="755700"/>
          </a:xfrm>
          <a:prstGeom prst="rect">
            <a:avLst/>
          </a:prstGeom>
        </p:spPr>
        <p:txBody>
          <a:bodyPr anchorCtr="0" anchor="b" bIns="91425" lIns="91425" rIns="91425" tIns="91425">
            <a:noAutofit/>
          </a:bodyPr>
          <a:lstStyle/>
          <a:p>
            <a:pPr lvl="0">
              <a:spcBef>
                <a:spcPts val="0"/>
              </a:spcBef>
              <a:buNone/>
            </a:pPr>
            <a:r>
              <a:rPr lang="en" sz="3600"/>
              <a:t>Day in the Life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idx="1" type="body"/>
          </p:nvPr>
        </p:nvSpPr>
        <p:spPr>
          <a:xfrm>
            <a:off x="1262625" y="3466250"/>
            <a:ext cx="5998800" cy="906900"/>
          </a:xfrm>
          <a:prstGeom prst="rect">
            <a:avLst/>
          </a:prstGeom>
        </p:spPr>
        <p:txBody>
          <a:bodyPr anchorCtr="0" anchor="ctr" bIns="91425" lIns="91425" rIns="91425" tIns="91425">
            <a:noAutofit/>
          </a:bodyPr>
          <a:lstStyle/>
          <a:p>
            <a:pPr lvl="0">
              <a:spcBef>
                <a:spcPts val="0"/>
              </a:spcBef>
              <a:buNone/>
            </a:pPr>
            <a:r>
              <a:rPr b="1" lang="en" sz="1400">
                <a:latin typeface="Open Sans"/>
                <a:ea typeface="Open Sans"/>
                <a:cs typeface="Open Sans"/>
                <a:sym typeface="Open Sans"/>
              </a:rPr>
              <a:t>DPE</a:t>
            </a:r>
            <a:r>
              <a:rPr lang="en" sz="1400">
                <a:latin typeface="Open Sans"/>
                <a:ea typeface="Open Sans"/>
                <a:cs typeface="Open Sans"/>
                <a:sym typeface="Open Sans"/>
              </a:rPr>
              <a:t> is a </a:t>
            </a:r>
            <a:r>
              <a:rPr lang="en" sz="1400">
                <a:latin typeface="Open Sans"/>
                <a:ea typeface="Open Sans"/>
                <a:cs typeface="Open Sans"/>
                <a:sym typeface="Open Sans"/>
              </a:rPr>
              <a:t>certified women-owned business specializing in the housing economy. </a:t>
            </a:r>
            <a:r>
              <a:rPr b="1" lang="en" sz="1400">
                <a:latin typeface="Open Sans"/>
                <a:ea typeface="Open Sans"/>
                <a:cs typeface="Open Sans"/>
                <a:sym typeface="Open Sans"/>
              </a:rPr>
              <a:t> </a:t>
            </a:r>
            <a:r>
              <a:rPr lang="en" sz="1400">
                <a:latin typeface="Open Sans"/>
                <a:ea typeface="Open Sans"/>
                <a:cs typeface="Open Sans"/>
                <a:sym typeface="Open Sans"/>
              </a:rPr>
              <a:t>It offers a complete range of real estate services with specialties including REO disposition, short sales, and homeownership preservation programs such as loan modifications and refinances.</a:t>
            </a:r>
          </a:p>
        </p:txBody>
      </p:sp>
      <p:pic>
        <p:nvPicPr>
          <p:cNvPr descr="dpe cover.jpg" id="96" name="Shape 96"/>
          <p:cNvPicPr preferRelativeResize="0"/>
          <p:nvPr/>
        </p:nvPicPr>
        <p:blipFill>
          <a:blip r:embed="rId3">
            <a:alphaModFix/>
          </a:blip>
          <a:stretch>
            <a:fillRect/>
          </a:stretch>
        </p:blipFill>
        <p:spPr>
          <a:xfrm>
            <a:off x="659175" y="388100"/>
            <a:ext cx="7205708" cy="2623950"/>
          </a:xfrm>
          <a:prstGeom prst="rect">
            <a:avLst/>
          </a:prstGeom>
          <a:noFill/>
          <a:ln cap="flat" cmpd="sng" w="9525">
            <a:solidFill>
              <a:srgbClr val="F1C232"/>
            </a:solidFill>
            <a:prstDash val="solid"/>
            <a:round/>
            <a:headEnd len="med" w="med" type="none"/>
            <a:tailEnd len="med" w="med"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1" type="body"/>
          </p:nvPr>
        </p:nvSpPr>
        <p:spPr>
          <a:xfrm>
            <a:off x="305525" y="2159975"/>
            <a:ext cx="2808000" cy="2508000"/>
          </a:xfrm>
          <a:prstGeom prst="rect">
            <a:avLst/>
          </a:prstGeom>
        </p:spPr>
        <p:txBody>
          <a:bodyPr anchorCtr="0" anchor="t" bIns="91425" lIns="91425" rIns="91425" tIns="91425">
            <a:noAutofit/>
          </a:bodyPr>
          <a:lstStyle/>
          <a:p>
            <a:pPr lvl="0">
              <a:lnSpc>
                <a:spcPct val="100000"/>
              </a:lnSpc>
              <a:spcBef>
                <a:spcPts val="0"/>
              </a:spcBef>
              <a:buNone/>
            </a:pPr>
            <a:r>
              <a:rPr b="1" lang="en" sz="1400"/>
              <a:t>NAWRB</a:t>
            </a:r>
            <a:r>
              <a:rPr lang="en" sz="1400"/>
              <a:t> is a</a:t>
            </a:r>
            <a:r>
              <a:rPr lang="en" sz="1400"/>
              <a:t> leading voice for women in the housing ecosystem. We are dedicated to providing women the tools and opportunities for economic growth and expansion, while advocating and promoting </a:t>
            </a:r>
          </a:p>
          <a:p>
            <a:pPr lvl="0">
              <a:spcBef>
                <a:spcPts val="0"/>
              </a:spcBef>
              <a:buNone/>
            </a:pPr>
            <a:r>
              <a:t/>
            </a:r>
            <a:endParaRPr>
              <a:latin typeface="Economica"/>
              <a:ea typeface="Economica"/>
              <a:cs typeface="Economica"/>
              <a:sym typeface="Economica"/>
            </a:endParaRPr>
          </a:p>
        </p:txBody>
      </p:sp>
      <p:pic>
        <p:nvPicPr>
          <p:cNvPr descr="NAWRB_logo_goldcert.png" id="102" name="Shape 102"/>
          <p:cNvPicPr preferRelativeResize="0"/>
          <p:nvPr/>
        </p:nvPicPr>
        <p:blipFill rotWithShape="1">
          <a:blip r:embed="rId3">
            <a:alphaModFix/>
          </a:blip>
          <a:srcRect b="0" l="0" r="0" t="0"/>
          <a:stretch/>
        </p:blipFill>
        <p:spPr>
          <a:xfrm>
            <a:off x="6735299" y="725750"/>
            <a:ext cx="1830775" cy="1830800"/>
          </a:xfrm>
          <a:prstGeom prst="rect">
            <a:avLst/>
          </a:prstGeom>
          <a:noFill/>
          <a:ln>
            <a:noFill/>
          </a:ln>
        </p:spPr>
      </p:pic>
      <p:pic>
        <p:nvPicPr>
          <p:cNvPr descr="Vol5_Issue4_Cover640-496x600.jpg" id="103" name="Shape 103"/>
          <p:cNvPicPr preferRelativeResize="0"/>
          <p:nvPr/>
        </p:nvPicPr>
        <p:blipFill>
          <a:blip r:embed="rId4">
            <a:alphaModFix/>
          </a:blip>
          <a:stretch>
            <a:fillRect/>
          </a:stretch>
        </p:blipFill>
        <p:spPr>
          <a:xfrm>
            <a:off x="3323374" y="759737"/>
            <a:ext cx="3041449" cy="3624016"/>
          </a:xfrm>
          <a:prstGeom prst="rect">
            <a:avLst/>
          </a:prstGeom>
          <a:noFill/>
          <a:ln cap="flat" cmpd="sng" w="9525">
            <a:solidFill>
              <a:srgbClr val="FFD966"/>
            </a:solidFill>
            <a:prstDash val="solid"/>
            <a:round/>
            <a:headEnd len="med" w="med" type="none"/>
            <a:tailEnd len="med" w="med" type="none"/>
          </a:ln>
        </p:spPr>
      </p:pic>
      <p:pic>
        <p:nvPicPr>
          <p:cNvPr descr="IMG_1190-600x600.jpg" id="104" name="Shape 104"/>
          <p:cNvPicPr preferRelativeResize="0"/>
          <p:nvPr/>
        </p:nvPicPr>
        <p:blipFill rotWithShape="1">
          <a:blip r:embed="rId5">
            <a:alphaModFix/>
          </a:blip>
          <a:srcRect b="12099" l="0" r="0" t="12091"/>
          <a:stretch/>
        </p:blipFill>
        <p:spPr>
          <a:xfrm>
            <a:off x="6616275" y="2815350"/>
            <a:ext cx="2068825" cy="1568400"/>
          </a:xfrm>
          <a:prstGeom prst="rect">
            <a:avLst/>
          </a:prstGeom>
          <a:noFill/>
          <a:ln cap="flat" cmpd="sng" w="9525">
            <a:solidFill>
              <a:srgbClr val="FFD966"/>
            </a:solidFill>
            <a:prstDash val="solid"/>
            <a:round/>
            <a:headEnd len="med" w="med" type="none"/>
            <a:tailEnd len="med" w="med" type="none"/>
          </a:ln>
        </p:spPr>
      </p:pic>
      <p:pic>
        <p:nvPicPr>
          <p:cNvPr descr="nawrb logo.png" id="105" name="Shape 105"/>
          <p:cNvPicPr preferRelativeResize="0"/>
          <p:nvPr/>
        </p:nvPicPr>
        <p:blipFill>
          <a:blip r:embed="rId6">
            <a:alphaModFix/>
          </a:blip>
          <a:stretch>
            <a:fillRect/>
          </a:stretch>
        </p:blipFill>
        <p:spPr>
          <a:xfrm>
            <a:off x="107600" y="755200"/>
            <a:ext cx="2977448" cy="1048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555600"/>
            <a:ext cx="2808000" cy="755700"/>
          </a:xfrm>
          <a:prstGeom prst="rect">
            <a:avLst/>
          </a:prstGeom>
        </p:spPr>
        <p:txBody>
          <a:bodyPr anchorCtr="0" anchor="b" bIns="91425" lIns="91425" rIns="91425" tIns="91425">
            <a:noAutofit/>
          </a:bodyPr>
          <a:lstStyle/>
          <a:p>
            <a:pPr lvl="0" rtl="0">
              <a:spcBef>
                <a:spcPts val="0"/>
              </a:spcBef>
              <a:buNone/>
            </a:pPr>
            <a:r>
              <a:rPr lang="en"/>
              <a:t>NAWRB Projects</a:t>
            </a:r>
          </a:p>
        </p:txBody>
      </p:sp>
      <p:sp>
        <p:nvSpPr>
          <p:cNvPr id="111" name="Shape 111"/>
          <p:cNvSpPr txBox="1"/>
          <p:nvPr>
            <p:ph idx="1" type="body"/>
          </p:nvPr>
        </p:nvSpPr>
        <p:spPr>
          <a:xfrm>
            <a:off x="107750" y="1365425"/>
            <a:ext cx="4132800" cy="2960100"/>
          </a:xfrm>
          <a:prstGeom prst="rect">
            <a:avLst/>
          </a:prstGeom>
        </p:spPr>
        <p:txBody>
          <a:bodyPr anchorCtr="0" anchor="t" bIns="91425" lIns="91425" rIns="91425" tIns="91425">
            <a:noAutofit/>
          </a:bodyPr>
          <a:lstStyle/>
          <a:p>
            <a:pPr indent="-317500" lvl="0" marL="457200" rtl="0">
              <a:spcBef>
                <a:spcPts val="0"/>
              </a:spcBef>
              <a:buSzPct val="116666"/>
            </a:pPr>
            <a:r>
              <a:rPr lang="en"/>
              <a:t>The </a:t>
            </a:r>
            <a:r>
              <a:rPr b="1" lang="en"/>
              <a:t>NAWRB Diversity and Inclusion Leadership Council </a:t>
            </a:r>
            <a:r>
              <a:rPr lang="en"/>
              <a:t>(NDILC) is committed to raising the number of C-suite women, growing women’s employment at all levels and increasing diverse spend in the housing ecosystem.</a:t>
            </a:r>
          </a:p>
          <a:p>
            <a:pPr indent="-304800" lvl="0" marL="457200" rtl="0">
              <a:spcBef>
                <a:spcPts val="0"/>
              </a:spcBef>
              <a:buSzPct val="100000"/>
            </a:pPr>
            <a:r>
              <a:rPr lang="en"/>
              <a:t>The </a:t>
            </a:r>
            <a:r>
              <a:rPr b="1" lang="en"/>
              <a:t>Women’s Homeownership Initiative</a:t>
            </a:r>
            <a:r>
              <a:rPr lang="en"/>
              <a:t> (WHI) focuses on increasing women’s homeownership and raising awareness of women’s poverty levels.</a:t>
            </a:r>
          </a:p>
          <a:p>
            <a:pPr indent="-304800" lvl="0" marL="457200" rtl="0">
              <a:spcBef>
                <a:spcPts val="0"/>
              </a:spcBef>
              <a:buSzPct val="100000"/>
            </a:pPr>
            <a:r>
              <a:rPr lang="en"/>
              <a:t>The </a:t>
            </a:r>
            <a:r>
              <a:rPr b="1" lang="en"/>
              <a:t>NAWRB Women’s Global Resource Center </a:t>
            </a:r>
            <a:r>
              <a:rPr lang="en"/>
              <a:t>(NWGRC) provides a free women’s depository to connect vendors and clients at all employment levels and increase diverse spend.</a:t>
            </a:r>
          </a:p>
        </p:txBody>
      </p:sp>
      <p:pic>
        <p:nvPicPr>
          <p:cNvPr descr="4smallbusiness.jpg" id="112" name="Shape 112"/>
          <p:cNvPicPr preferRelativeResize="0"/>
          <p:nvPr/>
        </p:nvPicPr>
        <p:blipFill>
          <a:blip r:embed="rId3">
            <a:alphaModFix/>
          </a:blip>
          <a:stretch>
            <a:fillRect/>
          </a:stretch>
        </p:blipFill>
        <p:spPr>
          <a:xfrm>
            <a:off x="4317150" y="862645"/>
            <a:ext cx="3890970" cy="2229525"/>
          </a:xfrm>
          <a:prstGeom prst="rect">
            <a:avLst/>
          </a:prstGeom>
          <a:noFill/>
          <a:ln cap="flat" cmpd="sng" w="9525">
            <a:solidFill>
              <a:srgbClr val="F1C232"/>
            </a:solidFill>
            <a:prstDash val="solid"/>
            <a:round/>
            <a:headEnd len="med" w="med" type="none"/>
            <a:tailEnd len="med" w="med" type="none"/>
          </a:ln>
        </p:spPr>
      </p:pic>
      <p:pic>
        <p:nvPicPr>
          <p:cNvPr descr="cbdbcfd3-89da-49b6-8406-a6c1a8284ad4.jpg" id="113" name="Shape 113"/>
          <p:cNvPicPr preferRelativeResize="0"/>
          <p:nvPr/>
        </p:nvPicPr>
        <p:blipFill rotWithShape="1">
          <a:blip r:embed="rId4">
            <a:alphaModFix/>
          </a:blip>
          <a:srcRect b="0" l="21912" r="21917" t="0"/>
          <a:stretch/>
        </p:blipFill>
        <p:spPr>
          <a:xfrm>
            <a:off x="4317150" y="3301319"/>
            <a:ext cx="1935230" cy="1403947"/>
          </a:xfrm>
          <a:prstGeom prst="rect">
            <a:avLst/>
          </a:prstGeom>
          <a:noFill/>
          <a:ln cap="flat" cmpd="sng" w="9525">
            <a:solidFill>
              <a:srgbClr val="F1C232"/>
            </a:solidFill>
            <a:prstDash val="solid"/>
            <a:round/>
            <a:headEnd len="med" w="med" type="none"/>
            <a:tailEnd len="med" w="med" type="none"/>
          </a:ln>
        </p:spPr>
      </p:pic>
      <p:pic>
        <p:nvPicPr>
          <p:cNvPr descr="Websitelogo-2.jpg" id="114" name="Shape 114"/>
          <p:cNvPicPr preferRelativeResize="0"/>
          <p:nvPr/>
        </p:nvPicPr>
        <p:blipFill rotWithShape="1">
          <a:blip r:embed="rId5">
            <a:alphaModFix/>
          </a:blip>
          <a:srcRect b="0" l="33820" r="33820" t="0"/>
          <a:stretch/>
        </p:blipFill>
        <p:spPr>
          <a:xfrm>
            <a:off x="6356200" y="3301319"/>
            <a:ext cx="1851924" cy="14039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265500" y="1678650"/>
            <a:ext cx="4045199" cy="1786199"/>
          </a:xfrm>
          <a:prstGeom prst="rect">
            <a:avLst/>
          </a:prstGeom>
        </p:spPr>
        <p:txBody>
          <a:bodyPr anchorCtr="0" anchor="ctr" bIns="91425" lIns="91425" rIns="91425" tIns="91425">
            <a:noAutofit/>
          </a:bodyPr>
          <a:lstStyle/>
          <a:p>
            <a:pPr lvl="0">
              <a:spcBef>
                <a:spcPts val="0"/>
              </a:spcBef>
              <a:buNone/>
            </a:pPr>
            <a:r>
              <a:rPr lang="en" sz="3600"/>
              <a:t>Women are attaining college degrees at higher rates, which is allowing them to access higher wages</a:t>
            </a:r>
          </a:p>
        </p:txBody>
      </p:sp>
      <p:sp>
        <p:nvSpPr>
          <p:cNvPr id="120" name="Shape 120"/>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sz="1200"/>
              <a:t>Among women ages 25 to 64 who are in the labor force, the proportion with a college degree more than tripled from 1970 to 2014, increasing from 11.2 percent to 40.0 percent</a:t>
            </a:r>
          </a:p>
          <a:p>
            <a:pPr lvl="0">
              <a:spcBef>
                <a:spcPts val="0"/>
              </a:spcBef>
              <a:buNone/>
            </a:pPr>
            <a:r>
              <a:rPr lang="en" sz="1200"/>
              <a:t>Women’s earnings as a proportion of men’s earnings also have grown over time; in 1979, women working full time earned 62 percent of what men earned; in 2014, women’s earnings were 83 percent of men’s</a:t>
            </a:r>
          </a:p>
          <a:p>
            <a:pPr lvl="0">
              <a:spcBef>
                <a:spcPts val="0"/>
              </a:spcBef>
              <a:buNone/>
            </a:pPr>
            <a:r>
              <a:rPr lang="en" sz="1200"/>
              <a:t>In 2014, female full-time wage and salary workers ages 25 and older with only a high school diploma had a median weekly earnings of $578; women with a bachelor’s degree or higher had a median weekly income of $1,049</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