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7" r:id="rId2"/>
    <p:sldId id="256"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4660"/>
  </p:normalViewPr>
  <p:slideViewPr>
    <p:cSldViewPr snapToGrid="0">
      <p:cViewPr varScale="1">
        <p:scale>
          <a:sx n="81" d="100"/>
          <a:sy n="81" d="100"/>
        </p:scale>
        <p:origin x="672" y="184"/>
      </p:cViewPr>
      <p:guideLst/>
    </p:cSldViewPr>
  </p:slideViewPr>
  <p:notesTextViewPr>
    <p:cViewPr>
      <p:scale>
        <a:sx n="1" d="1"/>
        <a:sy n="1" d="1"/>
      </p:scale>
      <p:origin x="0" y="0"/>
    </p:cViewPr>
  </p:notesTextViewPr>
  <p:notesViewPr>
    <p:cSldViewPr snapToGrid="0">
      <p:cViewPr varScale="1">
        <p:scale>
          <a:sx n="128" d="100"/>
          <a:sy n="128" d="100"/>
        </p:scale>
        <p:origin x="4698"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20B8C5-470D-4D2D-B767-8FAC8EB76C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E1388B-75B7-4938-BF38-4F13C2CEA9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C5E391-E312-4B89-AB32-0129B24BA9EF}" type="datetimeFigureOut">
              <a:rPr lang="en-US" smtClean="0"/>
              <a:t>5/10/18</a:t>
            </a:fld>
            <a:endParaRPr lang="en-US"/>
          </a:p>
        </p:txBody>
      </p:sp>
      <p:sp>
        <p:nvSpPr>
          <p:cNvPr id="4" name="Footer Placeholder 3">
            <a:extLst>
              <a:ext uri="{FF2B5EF4-FFF2-40B4-BE49-F238E27FC236}">
                <a16:creationId xmlns:a16="http://schemas.microsoft.com/office/drawing/2014/main" id="{32C4CBEC-DAA2-4607-A299-A20114F73D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53F15-CFDD-470D-A8AB-71F1D2BB8E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391CB2-0564-48ED-8C35-28072D07B9B2}" type="slidenum">
              <a:rPr lang="en-US" smtClean="0"/>
              <a:t>‹#›</a:t>
            </a:fld>
            <a:endParaRPr lang="en-US"/>
          </a:p>
        </p:txBody>
      </p:sp>
    </p:spTree>
    <p:extLst>
      <p:ext uri="{BB962C8B-B14F-4D97-AF65-F5344CB8AC3E}">
        <p14:creationId xmlns:p14="http://schemas.microsoft.com/office/powerpoint/2010/main" val="32852252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34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1D60-D29C-47B3-8DE0-B33E24F7765A}"/>
              </a:ext>
            </a:extLst>
          </p:cNvPr>
          <p:cNvSpPr>
            <a:spLocks noGrp="1"/>
          </p:cNvSpPr>
          <p:nvPr>
            <p:ph type="ctrTitle"/>
          </p:nvPr>
        </p:nvSpPr>
        <p:spPr>
          <a:xfrm>
            <a:off x="0" y="0"/>
            <a:ext cx="5772586" cy="1179646"/>
          </a:xfrm>
        </p:spPr>
        <p:txBody>
          <a:bodyPr anchor="ctr"/>
          <a:lstStyle>
            <a:lvl1pPr algn="ctr">
              <a:defRPr sz="3200"/>
            </a:lvl1pPr>
          </a:lstStyle>
          <a:p>
            <a:r>
              <a:rPr lang="en-US" dirty="0"/>
              <a:t>Click to edit Master title style</a:t>
            </a:r>
          </a:p>
        </p:txBody>
      </p:sp>
      <p:sp>
        <p:nvSpPr>
          <p:cNvPr id="3" name="Subtitle 2">
            <a:extLst>
              <a:ext uri="{FF2B5EF4-FFF2-40B4-BE49-F238E27FC236}">
                <a16:creationId xmlns:a16="http://schemas.microsoft.com/office/drawing/2014/main" id="{E393DE99-C53D-49D4-AF3D-33DF9E24F972}"/>
              </a:ext>
            </a:extLst>
          </p:cNvPr>
          <p:cNvSpPr>
            <a:spLocks noGrp="1"/>
          </p:cNvSpPr>
          <p:nvPr>
            <p:ph type="subTitle" idx="1"/>
          </p:nvPr>
        </p:nvSpPr>
        <p:spPr>
          <a:xfrm>
            <a:off x="1524000" y="2601119"/>
            <a:ext cx="9144000" cy="1655762"/>
          </a:xfrm>
        </p:spPr>
        <p:txBody>
          <a:bodyPr anchor="ct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01F604-85F3-497E-BF1B-0E00F1BE5716}"/>
              </a:ext>
            </a:extLst>
          </p:cNvPr>
          <p:cNvSpPr>
            <a:spLocks noGrp="1"/>
          </p:cNvSpPr>
          <p:nvPr>
            <p:ph type="dt" sz="half" idx="10"/>
          </p:nvPr>
        </p:nvSpPr>
        <p:spPr/>
        <p:txBody>
          <a:bodyPr/>
          <a:lstStyle/>
          <a:p>
            <a:fld id="{3AD33D71-7A84-40A9-8B1E-B03223841D56}" type="datetimeFigureOut">
              <a:rPr lang="en-US" smtClean="0"/>
              <a:t>5/10/18</a:t>
            </a:fld>
            <a:endParaRPr lang="en-US"/>
          </a:p>
        </p:txBody>
      </p:sp>
      <p:sp>
        <p:nvSpPr>
          <p:cNvPr id="5" name="Footer Placeholder 4">
            <a:extLst>
              <a:ext uri="{FF2B5EF4-FFF2-40B4-BE49-F238E27FC236}">
                <a16:creationId xmlns:a16="http://schemas.microsoft.com/office/drawing/2014/main" id="{33E85A8D-DF4C-4C9A-9092-2A520E5C3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98BEC-FB53-42F8-BC27-7F8E52F5D433}"/>
              </a:ext>
            </a:extLst>
          </p:cNvPr>
          <p:cNvSpPr>
            <a:spLocks noGrp="1"/>
          </p:cNvSpPr>
          <p:nvPr>
            <p:ph type="sldNum" sz="quarter" idx="12"/>
          </p:nvPr>
        </p:nvSpPr>
        <p:spPr/>
        <p:txBody>
          <a:bodyPr/>
          <a:lstStyle/>
          <a:p>
            <a:fld id="{7DC93512-8361-4CA0-9ECF-0B9A387A78A0}" type="slidenum">
              <a:rPr lang="en-US" smtClean="0"/>
              <a:t>‹#›</a:t>
            </a:fld>
            <a:endParaRPr lang="en-US"/>
          </a:p>
        </p:txBody>
      </p:sp>
    </p:spTree>
    <p:extLst>
      <p:ext uri="{BB962C8B-B14F-4D97-AF65-F5344CB8AC3E}">
        <p14:creationId xmlns:p14="http://schemas.microsoft.com/office/powerpoint/2010/main" val="197988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D4FB-1A06-4A8C-9905-E7AE83448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F1B0E-861B-4C0A-B9E6-D47F387DDC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94769-7526-42B3-8759-0FA45EBA8B59}"/>
              </a:ext>
            </a:extLst>
          </p:cNvPr>
          <p:cNvSpPr>
            <a:spLocks noGrp="1"/>
          </p:cNvSpPr>
          <p:nvPr>
            <p:ph type="dt" sz="half" idx="10"/>
          </p:nvPr>
        </p:nvSpPr>
        <p:spPr/>
        <p:txBody>
          <a:bodyPr/>
          <a:lstStyle/>
          <a:p>
            <a:fld id="{3AD33D71-7A84-40A9-8B1E-B03223841D56}" type="datetimeFigureOut">
              <a:rPr lang="en-US" smtClean="0"/>
              <a:t>5/10/18</a:t>
            </a:fld>
            <a:endParaRPr lang="en-US"/>
          </a:p>
        </p:txBody>
      </p:sp>
      <p:sp>
        <p:nvSpPr>
          <p:cNvPr id="5" name="Footer Placeholder 4">
            <a:extLst>
              <a:ext uri="{FF2B5EF4-FFF2-40B4-BE49-F238E27FC236}">
                <a16:creationId xmlns:a16="http://schemas.microsoft.com/office/drawing/2014/main" id="{EC3754F3-B3F6-4FD9-88C2-5F1B7913B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52621-DF97-43DC-9C5A-E6F49FB8E318}"/>
              </a:ext>
            </a:extLst>
          </p:cNvPr>
          <p:cNvSpPr>
            <a:spLocks noGrp="1"/>
          </p:cNvSpPr>
          <p:nvPr>
            <p:ph type="sldNum" sz="quarter" idx="12"/>
          </p:nvPr>
        </p:nvSpPr>
        <p:spPr/>
        <p:txBody>
          <a:bodyPr/>
          <a:lstStyle/>
          <a:p>
            <a:fld id="{7DC93512-8361-4CA0-9ECF-0B9A387A78A0}" type="slidenum">
              <a:rPr lang="en-US" smtClean="0"/>
              <a:t>‹#›</a:t>
            </a:fld>
            <a:endParaRPr lang="en-US"/>
          </a:p>
        </p:txBody>
      </p:sp>
    </p:spTree>
    <p:extLst>
      <p:ext uri="{BB962C8B-B14F-4D97-AF65-F5344CB8AC3E}">
        <p14:creationId xmlns:p14="http://schemas.microsoft.com/office/powerpoint/2010/main" val="246973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D13D-D9DA-4675-93E2-28D611ACE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AAA46-BF0B-44C6-8E46-E21CF5DB41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57FC57-8C93-4187-A807-5E7A4FA08F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2723B-6982-4B49-8467-B4B67E18DACD}"/>
              </a:ext>
            </a:extLst>
          </p:cNvPr>
          <p:cNvSpPr>
            <a:spLocks noGrp="1"/>
          </p:cNvSpPr>
          <p:nvPr>
            <p:ph type="dt" sz="half" idx="10"/>
          </p:nvPr>
        </p:nvSpPr>
        <p:spPr/>
        <p:txBody>
          <a:bodyPr/>
          <a:lstStyle/>
          <a:p>
            <a:fld id="{3AD33D71-7A84-40A9-8B1E-B03223841D56}" type="datetimeFigureOut">
              <a:rPr lang="en-US" smtClean="0"/>
              <a:t>5/10/18</a:t>
            </a:fld>
            <a:endParaRPr lang="en-US"/>
          </a:p>
        </p:txBody>
      </p:sp>
      <p:sp>
        <p:nvSpPr>
          <p:cNvPr id="6" name="Footer Placeholder 5">
            <a:extLst>
              <a:ext uri="{FF2B5EF4-FFF2-40B4-BE49-F238E27FC236}">
                <a16:creationId xmlns:a16="http://schemas.microsoft.com/office/drawing/2014/main" id="{EEAA30BD-6F4B-4A0C-95C2-5CB72BA26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D3FEC-FBD7-45F2-95A9-AB21E3AEA2C4}"/>
              </a:ext>
            </a:extLst>
          </p:cNvPr>
          <p:cNvSpPr>
            <a:spLocks noGrp="1"/>
          </p:cNvSpPr>
          <p:nvPr>
            <p:ph type="sldNum" sz="quarter" idx="12"/>
          </p:nvPr>
        </p:nvSpPr>
        <p:spPr/>
        <p:txBody>
          <a:bodyPr/>
          <a:lstStyle/>
          <a:p>
            <a:fld id="{7DC93512-8361-4CA0-9ECF-0B9A387A78A0}" type="slidenum">
              <a:rPr lang="en-US" smtClean="0"/>
              <a:t>‹#›</a:t>
            </a:fld>
            <a:endParaRPr lang="en-US"/>
          </a:p>
        </p:txBody>
      </p:sp>
    </p:spTree>
    <p:extLst>
      <p:ext uri="{BB962C8B-B14F-4D97-AF65-F5344CB8AC3E}">
        <p14:creationId xmlns:p14="http://schemas.microsoft.com/office/powerpoint/2010/main" val="335377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CE93-05C9-44AC-AF20-2AE2D334766E}"/>
              </a:ext>
            </a:extLst>
          </p:cNvPr>
          <p:cNvSpPr>
            <a:spLocks noGrp="1"/>
          </p:cNvSpPr>
          <p:nvPr>
            <p:ph type="title"/>
          </p:nvPr>
        </p:nvSpPr>
        <p:spPr>
          <a:xfrm>
            <a:off x="0" y="5555"/>
            <a:ext cx="5997575" cy="1167111"/>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CD0DF65-0B38-458A-9E4F-D313A46F1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AD67E2-A539-4E9C-85A5-8070EF5CD9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A437C2-EF29-4788-A0F4-68929585C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4D0C6A-F3E1-4938-868E-1E393A7D5E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2C2E0-944B-4EA9-9E8D-3B65D373DAF4}"/>
              </a:ext>
            </a:extLst>
          </p:cNvPr>
          <p:cNvSpPr>
            <a:spLocks noGrp="1"/>
          </p:cNvSpPr>
          <p:nvPr>
            <p:ph type="dt" sz="half" idx="10"/>
          </p:nvPr>
        </p:nvSpPr>
        <p:spPr/>
        <p:txBody>
          <a:bodyPr/>
          <a:lstStyle/>
          <a:p>
            <a:fld id="{3AD33D71-7A84-40A9-8B1E-B03223841D56}" type="datetimeFigureOut">
              <a:rPr lang="en-US" smtClean="0"/>
              <a:t>5/10/18</a:t>
            </a:fld>
            <a:endParaRPr lang="en-US"/>
          </a:p>
        </p:txBody>
      </p:sp>
      <p:sp>
        <p:nvSpPr>
          <p:cNvPr id="8" name="Footer Placeholder 7">
            <a:extLst>
              <a:ext uri="{FF2B5EF4-FFF2-40B4-BE49-F238E27FC236}">
                <a16:creationId xmlns:a16="http://schemas.microsoft.com/office/drawing/2014/main" id="{73444D29-E368-41AE-9E70-87A2484481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E510ED-49CF-4845-AC44-6D95B26EAB8F}"/>
              </a:ext>
            </a:extLst>
          </p:cNvPr>
          <p:cNvSpPr>
            <a:spLocks noGrp="1"/>
          </p:cNvSpPr>
          <p:nvPr>
            <p:ph type="sldNum" sz="quarter" idx="12"/>
          </p:nvPr>
        </p:nvSpPr>
        <p:spPr/>
        <p:txBody>
          <a:bodyPr/>
          <a:lstStyle/>
          <a:p>
            <a:fld id="{7DC93512-8361-4CA0-9ECF-0B9A387A78A0}" type="slidenum">
              <a:rPr lang="en-US" smtClean="0"/>
              <a:t>‹#›</a:t>
            </a:fld>
            <a:endParaRPr lang="en-US"/>
          </a:p>
        </p:txBody>
      </p:sp>
    </p:spTree>
    <p:extLst>
      <p:ext uri="{BB962C8B-B14F-4D97-AF65-F5344CB8AC3E}">
        <p14:creationId xmlns:p14="http://schemas.microsoft.com/office/powerpoint/2010/main" val="322474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9B1E-62C7-4489-81FC-CE4B3EE5D7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E7022C-B542-4E37-8F6C-E07E024AC089}"/>
              </a:ext>
            </a:extLst>
          </p:cNvPr>
          <p:cNvSpPr>
            <a:spLocks noGrp="1"/>
          </p:cNvSpPr>
          <p:nvPr>
            <p:ph type="dt" sz="half" idx="10"/>
          </p:nvPr>
        </p:nvSpPr>
        <p:spPr/>
        <p:txBody>
          <a:bodyPr/>
          <a:lstStyle/>
          <a:p>
            <a:fld id="{3AD33D71-7A84-40A9-8B1E-B03223841D56}" type="datetimeFigureOut">
              <a:rPr lang="en-US" smtClean="0"/>
              <a:t>5/10/18</a:t>
            </a:fld>
            <a:endParaRPr lang="en-US"/>
          </a:p>
        </p:txBody>
      </p:sp>
      <p:sp>
        <p:nvSpPr>
          <p:cNvPr id="4" name="Footer Placeholder 3">
            <a:extLst>
              <a:ext uri="{FF2B5EF4-FFF2-40B4-BE49-F238E27FC236}">
                <a16:creationId xmlns:a16="http://schemas.microsoft.com/office/drawing/2014/main" id="{EA540404-1712-4408-B6ED-40DA56AE63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501818-38CF-4312-B26D-531A2EAB70E2}"/>
              </a:ext>
            </a:extLst>
          </p:cNvPr>
          <p:cNvSpPr>
            <a:spLocks noGrp="1"/>
          </p:cNvSpPr>
          <p:nvPr>
            <p:ph type="sldNum" sz="quarter" idx="12"/>
          </p:nvPr>
        </p:nvSpPr>
        <p:spPr/>
        <p:txBody>
          <a:bodyPr/>
          <a:lstStyle/>
          <a:p>
            <a:fld id="{7DC93512-8361-4CA0-9ECF-0B9A387A78A0}" type="slidenum">
              <a:rPr lang="en-US" smtClean="0"/>
              <a:t>‹#›</a:t>
            </a:fld>
            <a:endParaRPr lang="en-US"/>
          </a:p>
        </p:txBody>
      </p:sp>
    </p:spTree>
    <p:extLst>
      <p:ext uri="{BB962C8B-B14F-4D97-AF65-F5344CB8AC3E}">
        <p14:creationId xmlns:p14="http://schemas.microsoft.com/office/powerpoint/2010/main" val="307563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96D29-99EA-40B7-9517-13C17F6F24C5}"/>
              </a:ext>
            </a:extLst>
          </p:cNvPr>
          <p:cNvSpPr>
            <a:spLocks noGrp="1"/>
          </p:cNvSpPr>
          <p:nvPr>
            <p:ph type="dt" sz="half" idx="10"/>
          </p:nvPr>
        </p:nvSpPr>
        <p:spPr/>
        <p:txBody>
          <a:bodyPr/>
          <a:lstStyle/>
          <a:p>
            <a:fld id="{3AD33D71-7A84-40A9-8B1E-B03223841D56}" type="datetimeFigureOut">
              <a:rPr lang="en-US" smtClean="0"/>
              <a:t>5/10/18</a:t>
            </a:fld>
            <a:endParaRPr lang="en-US"/>
          </a:p>
        </p:txBody>
      </p:sp>
      <p:sp>
        <p:nvSpPr>
          <p:cNvPr id="3" name="Footer Placeholder 2">
            <a:extLst>
              <a:ext uri="{FF2B5EF4-FFF2-40B4-BE49-F238E27FC236}">
                <a16:creationId xmlns:a16="http://schemas.microsoft.com/office/drawing/2014/main" id="{0A564D0C-1132-42E0-804B-29127CE8C9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46242C-7F93-4FAA-8E57-0B2CFBDEDD92}"/>
              </a:ext>
            </a:extLst>
          </p:cNvPr>
          <p:cNvSpPr>
            <a:spLocks noGrp="1"/>
          </p:cNvSpPr>
          <p:nvPr>
            <p:ph type="sldNum" sz="quarter" idx="12"/>
          </p:nvPr>
        </p:nvSpPr>
        <p:spPr/>
        <p:txBody>
          <a:bodyPr/>
          <a:lstStyle/>
          <a:p>
            <a:fld id="{7DC93512-8361-4CA0-9ECF-0B9A387A78A0}" type="slidenum">
              <a:rPr lang="en-US" smtClean="0"/>
              <a:t>‹#›</a:t>
            </a:fld>
            <a:endParaRPr lang="en-US"/>
          </a:p>
        </p:txBody>
      </p:sp>
    </p:spTree>
    <p:extLst>
      <p:ext uri="{BB962C8B-B14F-4D97-AF65-F5344CB8AC3E}">
        <p14:creationId xmlns:p14="http://schemas.microsoft.com/office/powerpoint/2010/main" val="333329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E472-28DB-413B-A7B1-D357C5889381}"/>
              </a:ext>
            </a:extLst>
          </p:cNvPr>
          <p:cNvSpPr>
            <a:spLocks noGrp="1"/>
          </p:cNvSpPr>
          <p:nvPr>
            <p:ph type="title"/>
          </p:nvPr>
        </p:nvSpPr>
        <p:spPr>
          <a:xfrm>
            <a:off x="-14967" y="0"/>
            <a:ext cx="5780573" cy="1172666"/>
          </a:xfr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696C2-3274-4A6A-A5BB-A236E02AF039}"/>
              </a:ext>
            </a:extLst>
          </p:cNvPr>
          <p:cNvSpPr>
            <a:spLocks noGrp="1"/>
          </p:cNvSpPr>
          <p:nvPr>
            <p:ph idx="1"/>
          </p:nvPr>
        </p:nvSpPr>
        <p:spPr>
          <a:xfrm>
            <a:off x="5183188" y="1863701"/>
            <a:ext cx="6172200" cy="3997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57D36-8ADF-47C0-9ED6-672C41C7FA89}"/>
              </a:ext>
            </a:extLst>
          </p:cNvPr>
          <p:cNvSpPr>
            <a:spLocks noGrp="1"/>
          </p:cNvSpPr>
          <p:nvPr>
            <p:ph type="body" sz="half" idx="2"/>
          </p:nvPr>
        </p:nvSpPr>
        <p:spPr>
          <a:xfrm>
            <a:off x="839788" y="1863701"/>
            <a:ext cx="3932237" cy="4005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77E300-941C-4BD1-A95E-EC359BD5231C}"/>
              </a:ext>
            </a:extLst>
          </p:cNvPr>
          <p:cNvSpPr>
            <a:spLocks noGrp="1"/>
          </p:cNvSpPr>
          <p:nvPr>
            <p:ph type="dt" sz="half" idx="10"/>
          </p:nvPr>
        </p:nvSpPr>
        <p:spPr/>
        <p:txBody>
          <a:bodyPr/>
          <a:lstStyle/>
          <a:p>
            <a:fld id="{3AD33D71-7A84-40A9-8B1E-B03223841D56}" type="datetimeFigureOut">
              <a:rPr lang="en-US" smtClean="0"/>
              <a:t>5/10/18</a:t>
            </a:fld>
            <a:endParaRPr lang="en-US"/>
          </a:p>
        </p:txBody>
      </p:sp>
      <p:sp>
        <p:nvSpPr>
          <p:cNvPr id="6" name="Footer Placeholder 5">
            <a:extLst>
              <a:ext uri="{FF2B5EF4-FFF2-40B4-BE49-F238E27FC236}">
                <a16:creationId xmlns:a16="http://schemas.microsoft.com/office/drawing/2014/main" id="{EBD52F73-F981-4563-BDE3-4E9AF4D5A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F0401-0DD6-469C-B68E-710F7107230A}"/>
              </a:ext>
            </a:extLst>
          </p:cNvPr>
          <p:cNvSpPr>
            <a:spLocks noGrp="1"/>
          </p:cNvSpPr>
          <p:nvPr>
            <p:ph type="sldNum" sz="quarter" idx="12"/>
          </p:nvPr>
        </p:nvSpPr>
        <p:spPr/>
        <p:txBody>
          <a:bodyPr/>
          <a:lstStyle/>
          <a:p>
            <a:fld id="{7DC93512-8361-4CA0-9ECF-0B9A387A78A0}" type="slidenum">
              <a:rPr lang="en-US" smtClean="0"/>
              <a:t>‹#›</a:t>
            </a:fld>
            <a:endParaRPr lang="en-US"/>
          </a:p>
        </p:txBody>
      </p:sp>
    </p:spTree>
    <p:extLst>
      <p:ext uri="{BB962C8B-B14F-4D97-AF65-F5344CB8AC3E}">
        <p14:creationId xmlns:p14="http://schemas.microsoft.com/office/powerpoint/2010/main" val="6516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FC89-6070-430E-93FE-4AAFF0691588}"/>
              </a:ext>
            </a:extLst>
          </p:cNvPr>
          <p:cNvSpPr>
            <a:spLocks noGrp="1"/>
          </p:cNvSpPr>
          <p:nvPr>
            <p:ph type="title"/>
          </p:nvPr>
        </p:nvSpPr>
        <p:spPr>
          <a:xfrm>
            <a:off x="0" y="3902"/>
            <a:ext cx="5807487" cy="1168764"/>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0A3E1C-7764-4D5F-86C2-6B6DC5A6BCFF}"/>
              </a:ext>
            </a:extLst>
          </p:cNvPr>
          <p:cNvSpPr>
            <a:spLocks noGrp="1"/>
          </p:cNvSpPr>
          <p:nvPr>
            <p:ph type="pic" idx="1"/>
          </p:nvPr>
        </p:nvSpPr>
        <p:spPr>
          <a:xfrm>
            <a:off x="5183188" y="1752018"/>
            <a:ext cx="6172200" cy="4109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AC7DA5-021F-4FF4-B916-71D7D52EB713}"/>
              </a:ext>
            </a:extLst>
          </p:cNvPr>
          <p:cNvSpPr>
            <a:spLocks noGrp="1"/>
          </p:cNvSpPr>
          <p:nvPr>
            <p:ph type="body" sz="half" idx="2"/>
          </p:nvPr>
        </p:nvSpPr>
        <p:spPr>
          <a:xfrm>
            <a:off x="839788" y="1752018"/>
            <a:ext cx="3932237" cy="41169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FE68BC-0FA1-477C-9D38-6F0DD1DD8960}"/>
              </a:ext>
            </a:extLst>
          </p:cNvPr>
          <p:cNvSpPr>
            <a:spLocks noGrp="1"/>
          </p:cNvSpPr>
          <p:nvPr>
            <p:ph type="dt" sz="half" idx="10"/>
          </p:nvPr>
        </p:nvSpPr>
        <p:spPr/>
        <p:txBody>
          <a:bodyPr/>
          <a:lstStyle/>
          <a:p>
            <a:fld id="{3AD33D71-7A84-40A9-8B1E-B03223841D56}" type="datetimeFigureOut">
              <a:rPr lang="en-US" smtClean="0"/>
              <a:t>5/10/18</a:t>
            </a:fld>
            <a:endParaRPr lang="en-US"/>
          </a:p>
        </p:txBody>
      </p:sp>
      <p:sp>
        <p:nvSpPr>
          <p:cNvPr id="6" name="Footer Placeholder 5">
            <a:extLst>
              <a:ext uri="{FF2B5EF4-FFF2-40B4-BE49-F238E27FC236}">
                <a16:creationId xmlns:a16="http://schemas.microsoft.com/office/drawing/2014/main" id="{4ACB8D03-1EDF-498F-8E9A-E7682BBC4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564EA-461D-413D-8BEC-A6285B00A8E6}"/>
              </a:ext>
            </a:extLst>
          </p:cNvPr>
          <p:cNvSpPr>
            <a:spLocks noGrp="1"/>
          </p:cNvSpPr>
          <p:nvPr>
            <p:ph type="sldNum" sz="quarter" idx="12"/>
          </p:nvPr>
        </p:nvSpPr>
        <p:spPr/>
        <p:txBody>
          <a:bodyPr/>
          <a:lstStyle/>
          <a:p>
            <a:fld id="{7DC93512-8361-4CA0-9ECF-0B9A387A78A0}" type="slidenum">
              <a:rPr lang="en-US" smtClean="0"/>
              <a:t>‹#›</a:t>
            </a:fld>
            <a:endParaRPr lang="en-US"/>
          </a:p>
        </p:txBody>
      </p:sp>
    </p:spTree>
    <p:extLst>
      <p:ext uri="{BB962C8B-B14F-4D97-AF65-F5344CB8AC3E}">
        <p14:creationId xmlns:p14="http://schemas.microsoft.com/office/powerpoint/2010/main" val="99651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DE81C-FD07-4873-9675-FDAFC7B5227F}"/>
              </a:ext>
            </a:extLst>
          </p:cNvPr>
          <p:cNvSpPr>
            <a:spLocks noGrp="1"/>
          </p:cNvSpPr>
          <p:nvPr>
            <p:ph type="title"/>
          </p:nvPr>
        </p:nvSpPr>
        <p:spPr>
          <a:xfrm>
            <a:off x="444845" y="0"/>
            <a:ext cx="5779566" cy="117266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955B8546-91F6-4D5E-A2A0-B24139780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705521-803B-4E5F-B52F-0B8BC79E3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33D71-7A84-40A9-8B1E-B03223841D56}" type="datetimeFigureOut">
              <a:rPr lang="en-US" smtClean="0"/>
              <a:t>5/10/18</a:t>
            </a:fld>
            <a:endParaRPr lang="en-US"/>
          </a:p>
        </p:txBody>
      </p:sp>
      <p:sp>
        <p:nvSpPr>
          <p:cNvPr id="5" name="Footer Placeholder 4">
            <a:extLst>
              <a:ext uri="{FF2B5EF4-FFF2-40B4-BE49-F238E27FC236}">
                <a16:creationId xmlns:a16="http://schemas.microsoft.com/office/drawing/2014/main" id="{13265F28-6AF4-4353-9321-8C23FE7F7F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81B860-3FFE-44A0-8748-D2DDF16F5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93512-8361-4CA0-9ECF-0B9A387A78A0}" type="slidenum">
              <a:rPr lang="en-US" smtClean="0"/>
              <a:t>‹#›</a:t>
            </a:fld>
            <a:endParaRPr lang="en-US"/>
          </a:p>
        </p:txBody>
      </p:sp>
    </p:spTree>
    <p:extLst>
      <p:ext uri="{BB962C8B-B14F-4D97-AF65-F5344CB8AC3E}">
        <p14:creationId xmlns:p14="http://schemas.microsoft.com/office/powerpoint/2010/main" val="98066791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2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00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6022-B6B5-4A31-B3E9-48931B8D31A5}"/>
              </a:ext>
            </a:extLst>
          </p:cNvPr>
          <p:cNvSpPr>
            <a:spLocks noGrp="1"/>
          </p:cNvSpPr>
          <p:nvPr>
            <p:ph type="title"/>
          </p:nvPr>
        </p:nvSpPr>
        <p:spPr/>
        <p:txBody>
          <a:bodyPr/>
          <a:lstStyle/>
          <a:p>
            <a:r>
              <a:rPr lang="en-US" dirty="0"/>
              <a:t>Overtime Pay</a:t>
            </a:r>
          </a:p>
        </p:txBody>
      </p:sp>
      <p:sp>
        <p:nvSpPr>
          <p:cNvPr id="3" name="Content Placeholder 2">
            <a:extLst>
              <a:ext uri="{FF2B5EF4-FFF2-40B4-BE49-F238E27FC236}">
                <a16:creationId xmlns:a16="http://schemas.microsoft.com/office/drawing/2014/main" id="{77BF21AB-56CD-415D-8AD0-32FB1D3FD6BB}"/>
              </a:ext>
            </a:extLst>
          </p:cNvPr>
          <p:cNvSpPr>
            <a:spLocks noGrp="1"/>
          </p:cNvSpPr>
          <p:nvPr>
            <p:ph idx="1"/>
          </p:nvPr>
        </p:nvSpPr>
        <p:spPr/>
        <p:txBody>
          <a:bodyPr/>
          <a:lstStyle/>
          <a:p>
            <a:r>
              <a:rPr lang="en-US" dirty="0"/>
              <a:t>Overtime breaks down into two categories for nonexempt employees.               The 1.5 times rate comes when the employee does one of the following:</a:t>
            </a:r>
          </a:p>
          <a:p>
            <a:r>
              <a:rPr lang="en-US" dirty="0"/>
              <a:t>Works more than 40 hours in one workweek</a:t>
            </a:r>
          </a:p>
          <a:p>
            <a:r>
              <a:rPr lang="en-US" dirty="0"/>
              <a:t>Works beyond 8 hours on a single workday, up to 12 hours</a:t>
            </a:r>
          </a:p>
          <a:p>
            <a:r>
              <a:rPr lang="en-US" dirty="0"/>
              <a:t>8 hours worked on the seventh work day in a row in a single workweek</a:t>
            </a:r>
          </a:p>
          <a:p>
            <a:r>
              <a:rPr lang="en-US" dirty="0"/>
              <a:t>The double pay rate is valid when a nonexempt employee does one of the following:</a:t>
            </a:r>
          </a:p>
          <a:p>
            <a:pPr lvl="1"/>
            <a:r>
              <a:rPr lang="en-US" dirty="0"/>
              <a:t>Works beyond 12 hours in a single workday</a:t>
            </a:r>
          </a:p>
          <a:p>
            <a:pPr lvl="1"/>
            <a:r>
              <a:rPr lang="en-US" dirty="0"/>
              <a:t>Works beyond 8 hours on the seventh work day in a row in a single workweek</a:t>
            </a:r>
          </a:p>
        </p:txBody>
      </p:sp>
    </p:spTree>
    <p:extLst>
      <p:ext uri="{BB962C8B-B14F-4D97-AF65-F5344CB8AC3E}">
        <p14:creationId xmlns:p14="http://schemas.microsoft.com/office/powerpoint/2010/main" val="45290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CA02-9926-4181-9100-8E3068A018A3}"/>
              </a:ext>
            </a:extLst>
          </p:cNvPr>
          <p:cNvSpPr>
            <a:spLocks noGrp="1"/>
          </p:cNvSpPr>
          <p:nvPr>
            <p:ph type="title"/>
          </p:nvPr>
        </p:nvSpPr>
        <p:spPr/>
        <p:txBody>
          <a:bodyPr/>
          <a:lstStyle/>
          <a:p>
            <a:r>
              <a:rPr lang="en-US" dirty="0"/>
              <a:t>Meal Breaks</a:t>
            </a:r>
          </a:p>
        </p:txBody>
      </p:sp>
      <p:sp>
        <p:nvSpPr>
          <p:cNvPr id="3" name="Content Placeholder 2">
            <a:extLst>
              <a:ext uri="{FF2B5EF4-FFF2-40B4-BE49-F238E27FC236}">
                <a16:creationId xmlns:a16="http://schemas.microsoft.com/office/drawing/2014/main" id="{3BA12639-4CA0-494A-98F5-7E512649629F}"/>
              </a:ext>
            </a:extLst>
          </p:cNvPr>
          <p:cNvSpPr>
            <a:spLocks noGrp="1"/>
          </p:cNvSpPr>
          <p:nvPr>
            <p:ph idx="1"/>
          </p:nvPr>
        </p:nvSpPr>
        <p:spPr/>
        <p:txBody>
          <a:bodyPr/>
          <a:lstStyle/>
          <a:p>
            <a:r>
              <a:rPr lang="en-US" dirty="0"/>
              <a:t>Employees are guaranteed a meal period of a minimum of 30 minutes every time they work more than five hours. The meal time is off-duty and unpaid and should be taken before the employee reaches six hours on a shift.</a:t>
            </a:r>
          </a:p>
          <a:p>
            <a:r>
              <a:rPr lang="en-US" dirty="0"/>
              <a:t>California employees are also entitled to a second meal break of at least 30 minutes if they work in excess of 10 hours in a single workday. The second break must be taken before the employee's 11th hour of work begins. On-duty meals are only allowed in certain situations.</a:t>
            </a:r>
          </a:p>
        </p:txBody>
      </p:sp>
    </p:spTree>
    <p:extLst>
      <p:ext uri="{BB962C8B-B14F-4D97-AF65-F5344CB8AC3E}">
        <p14:creationId xmlns:p14="http://schemas.microsoft.com/office/powerpoint/2010/main" val="1940988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66A9-18DC-4571-972C-259821408DE7}"/>
              </a:ext>
            </a:extLst>
          </p:cNvPr>
          <p:cNvSpPr>
            <a:spLocks noGrp="1"/>
          </p:cNvSpPr>
          <p:nvPr>
            <p:ph type="title"/>
          </p:nvPr>
        </p:nvSpPr>
        <p:spPr/>
        <p:txBody>
          <a:bodyPr/>
          <a:lstStyle/>
          <a:p>
            <a:r>
              <a:rPr lang="en-US" dirty="0"/>
              <a:t>Rest Breaks</a:t>
            </a:r>
          </a:p>
        </p:txBody>
      </p:sp>
      <p:sp>
        <p:nvSpPr>
          <p:cNvPr id="3" name="Content Placeholder 2">
            <a:extLst>
              <a:ext uri="{FF2B5EF4-FFF2-40B4-BE49-F238E27FC236}">
                <a16:creationId xmlns:a16="http://schemas.microsoft.com/office/drawing/2014/main" id="{9D53DE46-EF00-4BF5-AE08-B0E499F903F6}"/>
              </a:ext>
            </a:extLst>
          </p:cNvPr>
          <p:cNvSpPr>
            <a:spLocks noGrp="1"/>
          </p:cNvSpPr>
          <p:nvPr>
            <p:ph idx="1"/>
          </p:nvPr>
        </p:nvSpPr>
        <p:spPr/>
        <p:txBody>
          <a:bodyPr/>
          <a:lstStyle/>
          <a:p>
            <a:r>
              <a:rPr lang="en-US" dirty="0"/>
              <a:t>Nonexempt employees are also allowed an uninterrupted rest period if they work at least 3.5 hours in a day. </a:t>
            </a:r>
          </a:p>
          <a:p>
            <a:r>
              <a:rPr lang="en-US" dirty="0"/>
              <a:t>For every four hours worked, they may take a 10-minute rest period. Even if they work a "major fraction" of four hours, they're entitled to the break. That usually constitutes any time worked over two hours.</a:t>
            </a:r>
          </a:p>
          <a:p>
            <a:r>
              <a:rPr lang="en-US" dirty="0"/>
              <a:t>To encourage compliance with this law, employers are required to pay the employee an extra hour of regular pay every time the employee isn't allowed to take an appropriate meal period. </a:t>
            </a:r>
          </a:p>
          <a:p>
            <a:r>
              <a:rPr lang="en-US" dirty="0"/>
              <a:t>The employee gets up to three years to claim this additional pay. One hour of pay should also be given for any missed or interrupted rest break and should be included in the employee's next pay period.</a:t>
            </a:r>
          </a:p>
        </p:txBody>
      </p:sp>
    </p:spTree>
    <p:extLst>
      <p:ext uri="{BB962C8B-B14F-4D97-AF65-F5344CB8AC3E}">
        <p14:creationId xmlns:p14="http://schemas.microsoft.com/office/powerpoint/2010/main" val="7818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69EF-8DCD-42E4-B85C-A0C1720E9BE5}"/>
              </a:ext>
            </a:extLst>
          </p:cNvPr>
          <p:cNvSpPr>
            <a:spLocks noGrp="1"/>
          </p:cNvSpPr>
          <p:nvPr>
            <p:ph type="title"/>
          </p:nvPr>
        </p:nvSpPr>
        <p:spPr/>
        <p:txBody>
          <a:bodyPr/>
          <a:lstStyle/>
          <a:p>
            <a:r>
              <a:rPr lang="en-US" dirty="0"/>
              <a:t>You are Fired or I Quit</a:t>
            </a:r>
          </a:p>
        </p:txBody>
      </p:sp>
      <p:sp>
        <p:nvSpPr>
          <p:cNvPr id="3" name="Content Placeholder 2">
            <a:extLst>
              <a:ext uri="{FF2B5EF4-FFF2-40B4-BE49-F238E27FC236}">
                <a16:creationId xmlns:a16="http://schemas.microsoft.com/office/drawing/2014/main" id="{789E33F8-07B5-4A91-8A5E-E9EB8BE0AADD}"/>
              </a:ext>
            </a:extLst>
          </p:cNvPr>
          <p:cNvSpPr>
            <a:spLocks noGrp="1"/>
          </p:cNvSpPr>
          <p:nvPr>
            <p:ph idx="1"/>
          </p:nvPr>
        </p:nvSpPr>
        <p:spPr/>
        <p:txBody>
          <a:bodyPr/>
          <a:lstStyle/>
          <a:p>
            <a:r>
              <a:rPr lang="en-US" dirty="0"/>
              <a:t>An employee who is fired (or laid off) is entitled to a final paycheck immediately</a:t>
            </a:r>
          </a:p>
          <a:p>
            <a:r>
              <a:rPr lang="en-US" dirty="0"/>
              <a:t>If an employee quits without giving advance notice, the employer must provide the final paycheck within 72 hours. </a:t>
            </a:r>
          </a:p>
          <a:p>
            <a:r>
              <a:rPr lang="en-US" dirty="0"/>
              <a:t>If an employee quits and gives at least 72 hours' notice, the employee is entitled to the final paycheck immediately, meaning on his or his last day.</a:t>
            </a:r>
          </a:p>
        </p:txBody>
      </p:sp>
    </p:spTree>
    <p:extLst>
      <p:ext uri="{BB962C8B-B14F-4D97-AF65-F5344CB8AC3E}">
        <p14:creationId xmlns:p14="http://schemas.microsoft.com/office/powerpoint/2010/main" val="75116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9E68-AFCF-4D43-86FE-72535376E345}"/>
              </a:ext>
            </a:extLst>
          </p:cNvPr>
          <p:cNvSpPr>
            <a:spLocks noGrp="1"/>
          </p:cNvSpPr>
          <p:nvPr>
            <p:ph type="title"/>
          </p:nvPr>
        </p:nvSpPr>
        <p:spPr/>
        <p:txBody>
          <a:bodyPr/>
          <a:lstStyle/>
          <a:p>
            <a:r>
              <a:rPr lang="en-US" dirty="0"/>
              <a:t>Waiting Time Penalties</a:t>
            </a:r>
          </a:p>
        </p:txBody>
      </p:sp>
      <p:sp>
        <p:nvSpPr>
          <p:cNvPr id="3" name="Content Placeholder 2">
            <a:extLst>
              <a:ext uri="{FF2B5EF4-FFF2-40B4-BE49-F238E27FC236}">
                <a16:creationId xmlns:a16="http://schemas.microsoft.com/office/drawing/2014/main" id="{E78A6D26-5C34-49A9-8E04-C88BBF7D4E9D}"/>
              </a:ext>
            </a:extLst>
          </p:cNvPr>
          <p:cNvSpPr>
            <a:spLocks noGrp="1"/>
          </p:cNvSpPr>
          <p:nvPr>
            <p:ph idx="1"/>
          </p:nvPr>
        </p:nvSpPr>
        <p:spPr/>
        <p:txBody>
          <a:bodyPr/>
          <a:lstStyle/>
          <a:p>
            <a:r>
              <a:rPr lang="en-US" dirty="0"/>
              <a:t>Waiting time penalties are imposed on employers who fail to pay final wage when they are due. </a:t>
            </a:r>
          </a:p>
          <a:p>
            <a:r>
              <a:rPr lang="en-US" dirty="0"/>
              <a:t>The penalty is the employee's average daily wage for each day the employer is late, up to a maximum of 30 days. </a:t>
            </a:r>
          </a:p>
          <a:p>
            <a:r>
              <a:rPr lang="en-US" dirty="0"/>
              <a:t>For example, an employer that waits two weeks before providing a fired employee's final paycheck would be liable for 14 days of wages as a waiting time penalty.</a:t>
            </a:r>
          </a:p>
        </p:txBody>
      </p:sp>
    </p:spTree>
    <p:extLst>
      <p:ext uri="{BB962C8B-B14F-4D97-AF65-F5344CB8AC3E}">
        <p14:creationId xmlns:p14="http://schemas.microsoft.com/office/powerpoint/2010/main" val="121292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C168-AF1B-4339-998D-159BE4157800}"/>
              </a:ext>
            </a:extLst>
          </p:cNvPr>
          <p:cNvSpPr>
            <a:spLocks noGrp="1"/>
          </p:cNvSpPr>
          <p:nvPr>
            <p:ph type="ctrTitle"/>
          </p:nvPr>
        </p:nvSpPr>
        <p:spPr/>
        <p:txBody>
          <a:bodyPr/>
          <a:lstStyle/>
          <a:p>
            <a:r>
              <a:rPr lang="en-US" dirty="0"/>
              <a:t>Contact Me</a:t>
            </a:r>
          </a:p>
        </p:txBody>
      </p:sp>
      <p:sp>
        <p:nvSpPr>
          <p:cNvPr id="3" name="Subtitle 2">
            <a:extLst>
              <a:ext uri="{FF2B5EF4-FFF2-40B4-BE49-F238E27FC236}">
                <a16:creationId xmlns:a16="http://schemas.microsoft.com/office/drawing/2014/main" id="{40E8EFC3-4B18-4F50-9B9F-CEF4E53004E1}"/>
              </a:ext>
            </a:extLst>
          </p:cNvPr>
          <p:cNvSpPr>
            <a:spLocks noGrp="1"/>
          </p:cNvSpPr>
          <p:nvPr>
            <p:ph type="subTitle" idx="1"/>
          </p:nvPr>
        </p:nvSpPr>
        <p:spPr>
          <a:xfrm>
            <a:off x="1524000" y="2601118"/>
            <a:ext cx="9144000" cy="2761713"/>
          </a:xfrm>
        </p:spPr>
        <p:txBody>
          <a:bodyPr>
            <a:noAutofit/>
          </a:bodyPr>
          <a:lstStyle/>
          <a:p>
            <a:r>
              <a:rPr lang="en-US" sz="2400" dirty="0"/>
              <a:t>SANJAY SABARWAL</a:t>
            </a:r>
          </a:p>
          <a:p>
            <a:r>
              <a:rPr lang="en-US" sz="2400" dirty="0"/>
              <a:t>ATTORNEY AT LAW</a:t>
            </a:r>
          </a:p>
          <a:p>
            <a:endParaRPr lang="en-US" sz="2400" dirty="0"/>
          </a:p>
          <a:p>
            <a:r>
              <a:rPr lang="it-IT" sz="2400" dirty="0"/>
              <a:t>17832 Pioneer Blvd.</a:t>
            </a:r>
          </a:p>
          <a:p>
            <a:r>
              <a:rPr lang="it-IT" sz="2400" dirty="0"/>
              <a:t>Artesia, CA 90701</a:t>
            </a:r>
          </a:p>
          <a:p>
            <a:r>
              <a:rPr lang="it-IT" sz="2400" dirty="0"/>
              <a:t>T. 562.250.4471</a:t>
            </a:r>
          </a:p>
          <a:p>
            <a:r>
              <a:rPr lang="it-IT" sz="2400" dirty="0"/>
              <a:t>F. 562.684.4107</a:t>
            </a:r>
          </a:p>
          <a:p>
            <a:endParaRPr lang="it-IT" sz="2400" dirty="0"/>
          </a:p>
          <a:p>
            <a:r>
              <a:rPr lang="it-IT" sz="2400" dirty="0"/>
              <a:t>sanjay@sabarwallaw.com</a:t>
            </a:r>
            <a:endParaRPr lang="en-US" sz="2400" dirty="0"/>
          </a:p>
        </p:txBody>
      </p:sp>
    </p:spTree>
    <p:extLst>
      <p:ext uri="{BB962C8B-B14F-4D97-AF65-F5344CB8AC3E}">
        <p14:creationId xmlns:p14="http://schemas.microsoft.com/office/powerpoint/2010/main" val="378866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655F-192C-4B61-B1B8-6A3F7D057EC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5F4B147-F1D8-424D-8B5C-F7D49611F105}"/>
              </a:ext>
            </a:extLst>
          </p:cNvPr>
          <p:cNvSpPr>
            <a:spLocks noGrp="1"/>
          </p:cNvSpPr>
          <p:nvPr>
            <p:ph type="subTitle" idx="1"/>
          </p:nvPr>
        </p:nvSpPr>
        <p:spPr>
          <a:xfrm>
            <a:off x="1524000" y="2422114"/>
            <a:ext cx="9144000" cy="1451871"/>
          </a:xfrm>
        </p:spPr>
        <p:txBody>
          <a:bodyPr>
            <a:normAutofit lnSpcReduction="10000"/>
          </a:bodyPr>
          <a:lstStyle/>
          <a:p>
            <a:r>
              <a:rPr lang="en-US" sz="4800" dirty="0"/>
              <a:t>What you don’t know About </a:t>
            </a:r>
          </a:p>
          <a:p>
            <a:r>
              <a:rPr lang="en-US" sz="4800" dirty="0"/>
              <a:t>Employment Law</a:t>
            </a:r>
          </a:p>
        </p:txBody>
      </p:sp>
      <p:sp>
        <p:nvSpPr>
          <p:cNvPr id="4" name="TextBox 3">
            <a:extLst>
              <a:ext uri="{FF2B5EF4-FFF2-40B4-BE49-F238E27FC236}">
                <a16:creationId xmlns:a16="http://schemas.microsoft.com/office/drawing/2014/main" id="{F9AFCBDD-6C94-47CB-8E65-034564143D80}"/>
              </a:ext>
            </a:extLst>
          </p:cNvPr>
          <p:cNvSpPr txBox="1"/>
          <p:nvPr/>
        </p:nvSpPr>
        <p:spPr>
          <a:xfrm>
            <a:off x="1542614" y="4045471"/>
            <a:ext cx="9144000" cy="584775"/>
          </a:xfrm>
          <a:prstGeom prst="rect">
            <a:avLst/>
          </a:prstGeom>
          <a:noFill/>
        </p:spPr>
        <p:txBody>
          <a:bodyPr wrap="square" rtlCol="0" anchor="ctr">
            <a:spAutoFit/>
          </a:bodyPr>
          <a:lstStyle/>
          <a:p>
            <a:pPr algn="ctr"/>
            <a:r>
              <a:rPr lang="en-US" sz="3200" dirty="0">
                <a:latin typeface="Century Gothic" panose="020B0502020202020204" pitchFamily="34" charset="0"/>
              </a:rPr>
              <a:t>(Can Hurt You)</a:t>
            </a:r>
          </a:p>
        </p:txBody>
      </p:sp>
    </p:spTree>
    <p:extLst>
      <p:ext uri="{BB962C8B-B14F-4D97-AF65-F5344CB8AC3E}">
        <p14:creationId xmlns:p14="http://schemas.microsoft.com/office/powerpoint/2010/main" val="21884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E548-9DB4-4990-A829-25C13B019A9F}"/>
              </a:ext>
            </a:extLst>
          </p:cNvPr>
          <p:cNvSpPr>
            <a:spLocks noGrp="1"/>
          </p:cNvSpPr>
          <p:nvPr>
            <p:ph type="title"/>
          </p:nvPr>
        </p:nvSpPr>
        <p:spPr>
          <a:xfrm>
            <a:off x="543697" y="3902"/>
            <a:ext cx="5807487" cy="1168764"/>
          </a:xfrm>
        </p:spPr>
        <p:txBody>
          <a:bodyPr/>
          <a:lstStyle/>
          <a:p>
            <a:r>
              <a:rPr lang="en-US" dirty="0"/>
              <a:t>My Family</a:t>
            </a:r>
          </a:p>
        </p:txBody>
      </p:sp>
      <p:sp>
        <p:nvSpPr>
          <p:cNvPr id="4" name="Text Placeholder 3">
            <a:extLst>
              <a:ext uri="{FF2B5EF4-FFF2-40B4-BE49-F238E27FC236}">
                <a16:creationId xmlns:a16="http://schemas.microsoft.com/office/drawing/2014/main" id="{3FDBCA40-4B47-4FFF-A8AA-DB2DCB777925}"/>
              </a:ext>
            </a:extLst>
          </p:cNvPr>
          <p:cNvSpPr>
            <a:spLocks noGrp="1"/>
          </p:cNvSpPr>
          <p:nvPr>
            <p:ph type="body" sz="half" idx="2"/>
          </p:nvPr>
        </p:nvSpPr>
        <p:spPr/>
        <p:txBody>
          <a:bodyPr>
            <a:normAutofit/>
          </a:bodyPr>
          <a:lstStyle/>
          <a:p>
            <a:pPr marL="285750" indent="-285750">
              <a:buFont typeface="Arial" charset="0"/>
              <a:buChar char="•"/>
            </a:pPr>
            <a:r>
              <a:rPr lang="en-US" sz="2400" dirty="0"/>
              <a:t>How I got here? Iran, India, United States, </a:t>
            </a:r>
          </a:p>
          <a:p>
            <a:pPr marL="285750" indent="-285750">
              <a:buFont typeface="Arial" charset="0"/>
              <a:buChar char="•"/>
            </a:pPr>
            <a:r>
              <a:rPr lang="en-US" sz="2400" dirty="0"/>
              <a:t>Schooling: David Starr Jordan, UCLA,  </a:t>
            </a:r>
            <a:r>
              <a:rPr lang="en-US" sz="2400" dirty="0" err="1"/>
              <a:t>Americorps</a:t>
            </a:r>
            <a:r>
              <a:rPr lang="en-US" sz="2400" dirty="0"/>
              <a:t>, SCALE, </a:t>
            </a:r>
            <a:r>
              <a:rPr lang="en-US" sz="2400" dirty="0" err="1"/>
              <a:t>Ziba</a:t>
            </a:r>
            <a:r>
              <a:rPr lang="en-US" sz="2400" dirty="0"/>
              <a:t> Beauty, Law Office</a:t>
            </a:r>
          </a:p>
        </p:txBody>
      </p:sp>
      <p:pic>
        <p:nvPicPr>
          <p:cNvPr id="5" name="Picture 5" descr="31609_10151008764999649_251988319_n.jpg">
            <a:extLst>
              <a:ext uri="{FF2B5EF4-FFF2-40B4-BE49-F238E27FC236}">
                <a16:creationId xmlns:a16="http://schemas.microsoft.com/office/drawing/2014/main" id="{38A638C6-574E-4175-9362-D825C45FDF7A}"/>
              </a:ext>
            </a:extLst>
          </p:cNvPr>
          <p:cNvPicPr>
            <a:picLocks noChangeAspect="1"/>
          </p:cNvPicPr>
          <p:nvPr/>
        </p:nvPicPr>
        <p:blipFill rotWithShape="1">
          <a:blip r:embed="rId2"/>
          <a:srcRect t="649" b="649"/>
          <a:stretch/>
        </p:blipFill>
        <p:spPr>
          <a:xfrm>
            <a:off x="5807487" y="1752019"/>
            <a:ext cx="5213935" cy="4116970"/>
          </a:xfrm>
          <a:prstGeom prst="rect">
            <a:avLst/>
          </a:prstGeom>
        </p:spPr>
      </p:pic>
    </p:spTree>
    <p:extLst>
      <p:ext uri="{BB962C8B-B14F-4D97-AF65-F5344CB8AC3E}">
        <p14:creationId xmlns:p14="http://schemas.microsoft.com/office/powerpoint/2010/main" val="296438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0F2C-1F91-4D3B-86D4-6093651F3740}"/>
              </a:ext>
            </a:extLst>
          </p:cNvPr>
          <p:cNvSpPr>
            <a:spLocks noGrp="1"/>
          </p:cNvSpPr>
          <p:nvPr>
            <p:ph type="title"/>
          </p:nvPr>
        </p:nvSpPr>
        <p:spPr/>
        <p:txBody>
          <a:bodyPr/>
          <a:lstStyle/>
          <a:p>
            <a:r>
              <a:rPr lang="en-US" dirty="0"/>
              <a:t>How Did I Get Here?</a:t>
            </a:r>
          </a:p>
        </p:txBody>
      </p:sp>
      <p:sp>
        <p:nvSpPr>
          <p:cNvPr id="3" name="Content Placeholder 2">
            <a:extLst>
              <a:ext uri="{FF2B5EF4-FFF2-40B4-BE49-F238E27FC236}">
                <a16:creationId xmlns:a16="http://schemas.microsoft.com/office/drawing/2014/main" id="{E7357801-8D82-4043-A19D-F8A3F83F553C}"/>
              </a:ext>
            </a:extLst>
          </p:cNvPr>
          <p:cNvSpPr>
            <a:spLocks noGrp="1"/>
          </p:cNvSpPr>
          <p:nvPr>
            <p:ph idx="1"/>
          </p:nvPr>
        </p:nvSpPr>
        <p:spPr/>
        <p:txBody>
          <a:bodyPr>
            <a:normAutofit/>
          </a:bodyPr>
          <a:lstStyle/>
          <a:p>
            <a:r>
              <a:rPr lang="en-US" sz="2400" dirty="0"/>
              <a:t>High School: NCTE/Student Congress/ Debate Club</a:t>
            </a:r>
          </a:p>
          <a:p>
            <a:r>
              <a:rPr lang="en-US" sz="2400" dirty="0"/>
              <a:t>UCLA</a:t>
            </a:r>
          </a:p>
          <a:p>
            <a:r>
              <a:rPr lang="en-US" sz="2400" dirty="0"/>
              <a:t>Washington DC (Political Intern)</a:t>
            </a:r>
          </a:p>
          <a:p>
            <a:r>
              <a:rPr lang="en-US" sz="2400" dirty="0" err="1"/>
              <a:t>Americorps</a:t>
            </a:r>
            <a:r>
              <a:rPr lang="en-US" sz="2400" dirty="0"/>
              <a:t> (Lexington, Kentucky) Be in Service</a:t>
            </a:r>
          </a:p>
          <a:p>
            <a:r>
              <a:rPr lang="en-US" sz="2400" dirty="0"/>
              <a:t>My Contribution</a:t>
            </a:r>
          </a:p>
        </p:txBody>
      </p:sp>
    </p:spTree>
    <p:extLst>
      <p:ext uri="{BB962C8B-B14F-4D97-AF65-F5344CB8AC3E}">
        <p14:creationId xmlns:p14="http://schemas.microsoft.com/office/powerpoint/2010/main" val="241873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7A0E-01E5-4B5B-9593-AAAEA6876AB0}"/>
              </a:ext>
            </a:extLst>
          </p:cNvPr>
          <p:cNvSpPr>
            <a:spLocks noGrp="1"/>
          </p:cNvSpPr>
          <p:nvPr>
            <p:ph type="title"/>
          </p:nvPr>
        </p:nvSpPr>
        <p:spPr/>
        <p:txBody>
          <a:bodyPr/>
          <a:lstStyle/>
          <a:p>
            <a:r>
              <a:rPr lang="en-US" dirty="0"/>
              <a:t>What is it that I Do?</a:t>
            </a:r>
          </a:p>
        </p:txBody>
      </p:sp>
      <p:sp>
        <p:nvSpPr>
          <p:cNvPr id="3" name="Content Placeholder 2">
            <a:extLst>
              <a:ext uri="{FF2B5EF4-FFF2-40B4-BE49-F238E27FC236}">
                <a16:creationId xmlns:a16="http://schemas.microsoft.com/office/drawing/2014/main" id="{2C7559C8-428E-4D0B-A611-ED0842A7D9F4}"/>
              </a:ext>
            </a:extLst>
          </p:cNvPr>
          <p:cNvSpPr>
            <a:spLocks noGrp="1"/>
          </p:cNvSpPr>
          <p:nvPr>
            <p:ph idx="1"/>
          </p:nvPr>
        </p:nvSpPr>
        <p:spPr/>
        <p:txBody>
          <a:bodyPr>
            <a:normAutofit/>
          </a:bodyPr>
          <a:lstStyle/>
          <a:p>
            <a:r>
              <a:rPr lang="en-US" sz="2400" dirty="0"/>
              <a:t>Business Law (</a:t>
            </a:r>
            <a:r>
              <a:rPr lang="en-US" sz="2400" dirty="0" err="1"/>
              <a:t>Ziba</a:t>
            </a:r>
            <a:r>
              <a:rPr lang="en-US" sz="2400" dirty="0"/>
              <a:t> Beauty)</a:t>
            </a:r>
          </a:p>
          <a:p>
            <a:r>
              <a:rPr lang="en-US" sz="2400" dirty="0"/>
              <a:t>Employment Law (Private)</a:t>
            </a:r>
          </a:p>
          <a:p>
            <a:r>
              <a:rPr lang="en-US" sz="2400" dirty="0"/>
              <a:t>Family Law</a:t>
            </a:r>
          </a:p>
          <a:p>
            <a:r>
              <a:rPr lang="en-US" sz="2400" dirty="0"/>
              <a:t>Personal Injury</a:t>
            </a:r>
          </a:p>
          <a:p>
            <a:r>
              <a:rPr lang="en-US" sz="2400" dirty="0"/>
              <a:t>Coming Soon Immigration</a:t>
            </a:r>
          </a:p>
        </p:txBody>
      </p:sp>
    </p:spTree>
    <p:extLst>
      <p:ext uri="{BB962C8B-B14F-4D97-AF65-F5344CB8AC3E}">
        <p14:creationId xmlns:p14="http://schemas.microsoft.com/office/powerpoint/2010/main" val="78050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6CD4-1C21-4CE4-94E6-26A001A79AE3}"/>
              </a:ext>
            </a:extLst>
          </p:cNvPr>
          <p:cNvSpPr>
            <a:spLocks noGrp="1"/>
          </p:cNvSpPr>
          <p:nvPr>
            <p:ph type="ctrTitle"/>
          </p:nvPr>
        </p:nvSpPr>
        <p:spPr>
          <a:xfrm>
            <a:off x="586946" y="0"/>
            <a:ext cx="5772586" cy="1179646"/>
          </a:xfrm>
        </p:spPr>
        <p:txBody>
          <a:bodyPr/>
          <a:lstStyle/>
          <a:p>
            <a:pPr algn="l"/>
            <a:r>
              <a:rPr lang="en-US" dirty="0"/>
              <a:t>My Why?</a:t>
            </a:r>
          </a:p>
        </p:txBody>
      </p:sp>
      <p:sp>
        <p:nvSpPr>
          <p:cNvPr id="3" name="Subtitle 2">
            <a:extLst>
              <a:ext uri="{FF2B5EF4-FFF2-40B4-BE49-F238E27FC236}">
                <a16:creationId xmlns:a16="http://schemas.microsoft.com/office/drawing/2014/main" id="{A6D01052-A78E-428B-B96F-360BEB4C7705}"/>
              </a:ext>
            </a:extLst>
          </p:cNvPr>
          <p:cNvSpPr>
            <a:spLocks noGrp="1"/>
          </p:cNvSpPr>
          <p:nvPr>
            <p:ph type="subTitle" idx="1"/>
          </p:nvPr>
        </p:nvSpPr>
        <p:spPr>
          <a:xfrm>
            <a:off x="1524000" y="1773238"/>
            <a:ext cx="9144000" cy="1655762"/>
          </a:xfrm>
        </p:spPr>
        <p:txBody>
          <a:bodyPr/>
          <a:lstStyle/>
          <a:p>
            <a:r>
              <a:rPr lang="en-US" b="1" dirty="0"/>
              <a:t>“The best way to find yourself is to loose yourself in the service of others.” - Gandhi</a:t>
            </a:r>
          </a:p>
        </p:txBody>
      </p:sp>
      <p:pic>
        <p:nvPicPr>
          <p:cNvPr id="5" name="Picture 4">
            <a:extLst>
              <a:ext uri="{FF2B5EF4-FFF2-40B4-BE49-F238E27FC236}">
                <a16:creationId xmlns:a16="http://schemas.microsoft.com/office/drawing/2014/main" id="{B5E8CE03-C4C6-4D4D-9DA8-C670C5AE9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434" y="3339859"/>
            <a:ext cx="3921132" cy="2205637"/>
          </a:xfrm>
          <a:prstGeom prst="rect">
            <a:avLst/>
          </a:prstGeom>
        </p:spPr>
      </p:pic>
    </p:spTree>
    <p:extLst>
      <p:ext uri="{BB962C8B-B14F-4D97-AF65-F5344CB8AC3E}">
        <p14:creationId xmlns:p14="http://schemas.microsoft.com/office/powerpoint/2010/main" val="64084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8B430E67-967B-4093-BA25-18529D0BAFCD}"/>
              </a:ext>
            </a:extLst>
          </p:cNvPr>
          <p:cNvPicPr>
            <a:picLocks noChangeAspect="1"/>
          </p:cNvPicPr>
          <p:nvPr/>
        </p:nvPicPr>
        <p:blipFill>
          <a:blip r:embed="rId2"/>
          <a:stretch>
            <a:fillRect/>
          </a:stretch>
        </p:blipFill>
        <p:spPr>
          <a:xfrm>
            <a:off x="2196421" y="1235487"/>
            <a:ext cx="7799158" cy="4387026"/>
          </a:xfrm>
          <a:prstGeom prst="rect">
            <a:avLst/>
          </a:prstGeom>
        </p:spPr>
      </p:pic>
    </p:spTree>
    <p:extLst>
      <p:ext uri="{BB962C8B-B14F-4D97-AF65-F5344CB8AC3E}">
        <p14:creationId xmlns:p14="http://schemas.microsoft.com/office/powerpoint/2010/main" val="92395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3DB1-6CBC-468D-BBD1-6A76F8208EB7}"/>
              </a:ext>
            </a:extLst>
          </p:cNvPr>
          <p:cNvSpPr>
            <a:spLocks noGrp="1"/>
          </p:cNvSpPr>
          <p:nvPr>
            <p:ph type="title"/>
          </p:nvPr>
        </p:nvSpPr>
        <p:spPr/>
        <p:txBody>
          <a:bodyPr/>
          <a:lstStyle/>
          <a:p>
            <a:r>
              <a:rPr lang="en-US" dirty="0"/>
              <a:t>Can You Intern for Free?</a:t>
            </a:r>
          </a:p>
        </p:txBody>
      </p:sp>
      <p:sp>
        <p:nvSpPr>
          <p:cNvPr id="3" name="Content Placeholder 2">
            <a:extLst>
              <a:ext uri="{FF2B5EF4-FFF2-40B4-BE49-F238E27FC236}">
                <a16:creationId xmlns:a16="http://schemas.microsoft.com/office/drawing/2014/main" id="{2A28F34C-7F71-4111-8E4C-78017E94FD86}"/>
              </a:ext>
            </a:extLst>
          </p:cNvPr>
          <p:cNvSpPr>
            <a:spLocks noGrp="1"/>
          </p:cNvSpPr>
          <p:nvPr>
            <p:ph idx="1"/>
          </p:nvPr>
        </p:nvSpPr>
        <p:spPr/>
        <p:txBody>
          <a:bodyPr>
            <a:normAutofit/>
          </a:bodyPr>
          <a:lstStyle/>
          <a:p>
            <a:r>
              <a:rPr lang="en-US" sz="2000" dirty="0"/>
              <a:t>The training, even though it includes actual operation of the employer’s facilities, is similar to that which would be given in a vocational school</a:t>
            </a:r>
          </a:p>
          <a:p>
            <a:r>
              <a:rPr lang="en-US" sz="2000" dirty="0"/>
              <a:t>The training is for the benefit of the trainees or students</a:t>
            </a:r>
          </a:p>
          <a:p>
            <a:r>
              <a:rPr lang="en-US" sz="2000" dirty="0"/>
              <a:t>The trainees or students do not displace regular employees, but work under close observation</a:t>
            </a:r>
          </a:p>
          <a:p>
            <a:r>
              <a:rPr lang="en-US" sz="2000" dirty="0"/>
              <a:t>The employer derives no immediate advantage from the activities of trainees or students, and, on occasion, the employer’s operations may be actually impeded</a:t>
            </a:r>
          </a:p>
          <a:p>
            <a:r>
              <a:rPr lang="en-US" sz="2000" dirty="0"/>
              <a:t>The trainees or students are not necessarily entitled to a job at the conclusion of the training period</a:t>
            </a:r>
          </a:p>
          <a:p>
            <a:r>
              <a:rPr lang="en-US" sz="2000" dirty="0"/>
              <a:t>The employer and the trainees or students understand that the trainees or students are not entitled to wages for the time spent in training.</a:t>
            </a:r>
          </a:p>
        </p:txBody>
      </p:sp>
    </p:spTree>
    <p:extLst>
      <p:ext uri="{BB962C8B-B14F-4D97-AF65-F5344CB8AC3E}">
        <p14:creationId xmlns:p14="http://schemas.microsoft.com/office/powerpoint/2010/main" val="401714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FA6F-3D17-449C-A3D9-E86444D284D4}"/>
              </a:ext>
            </a:extLst>
          </p:cNvPr>
          <p:cNvSpPr>
            <a:spLocks noGrp="1"/>
          </p:cNvSpPr>
          <p:nvPr>
            <p:ph type="title"/>
          </p:nvPr>
        </p:nvSpPr>
        <p:spPr/>
        <p:txBody>
          <a:bodyPr/>
          <a:lstStyle/>
          <a:p>
            <a:r>
              <a:rPr lang="en-US" dirty="0"/>
              <a:t>Job Interview: </a:t>
            </a:r>
            <a:br>
              <a:rPr lang="en-US" dirty="0"/>
            </a:br>
            <a:r>
              <a:rPr lang="en-US" dirty="0"/>
              <a:t>What They Can’t Ask You</a:t>
            </a:r>
          </a:p>
        </p:txBody>
      </p:sp>
      <p:sp>
        <p:nvSpPr>
          <p:cNvPr id="3" name="Content Placeholder 2">
            <a:extLst>
              <a:ext uri="{FF2B5EF4-FFF2-40B4-BE49-F238E27FC236}">
                <a16:creationId xmlns:a16="http://schemas.microsoft.com/office/drawing/2014/main" id="{3656BBA8-C731-4CFD-885B-EB9E62F92A5A}"/>
              </a:ext>
            </a:extLst>
          </p:cNvPr>
          <p:cNvSpPr>
            <a:spLocks noGrp="1"/>
          </p:cNvSpPr>
          <p:nvPr>
            <p:ph idx="1"/>
          </p:nvPr>
        </p:nvSpPr>
        <p:spPr/>
        <p:txBody>
          <a:bodyPr>
            <a:normAutofit/>
          </a:bodyPr>
          <a:lstStyle/>
          <a:p>
            <a:pPr marL="457200" indent="-457200">
              <a:buFont typeface="+mj-lt"/>
              <a:buAutoNum type="arabicPeriod"/>
            </a:pPr>
            <a:r>
              <a:rPr lang="en-US" sz="2400" dirty="0"/>
              <a:t>How old are you?</a:t>
            </a:r>
          </a:p>
          <a:p>
            <a:pPr marL="457200" indent="-457200">
              <a:buFont typeface="+mj-lt"/>
              <a:buAutoNum type="arabicPeriod"/>
            </a:pPr>
            <a:r>
              <a:rPr lang="en-US" sz="2400" dirty="0"/>
              <a:t>How long have you lived in the U.S</a:t>
            </a:r>
          </a:p>
          <a:p>
            <a:pPr marL="457200" indent="-457200">
              <a:buFont typeface="+mj-lt"/>
              <a:buAutoNum type="arabicPeriod"/>
            </a:pPr>
            <a:r>
              <a:rPr lang="en-US" sz="2400" dirty="0"/>
              <a:t>Do you smoke, or drink?</a:t>
            </a:r>
          </a:p>
          <a:p>
            <a:pPr marL="457200" indent="-457200">
              <a:buFont typeface="+mj-lt"/>
              <a:buAutoNum type="arabicPeriod"/>
            </a:pPr>
            <a:r>
              <a:rPr lang="en-US" sz="2400" dirty="0"/>
              <a:t>Where do you live?</a:t>
            </a:r>
          </a:p>
          <a:p>
            <a:pPr marL="457200" indent="-457200">
              <a:buFont typeface="+mj-lt"/>
              <a:buAutoNum type="arabicPeriod"/>
            </a:pPr>
            <a:r>
              <a:rPr lang="en-US" sz="2400" dirty="0"/>
              <a:t>Where do you go to Church?</a:t>
            </a:r>
          </a:p>
        </p:txBody>
      </p:sp>
      <p:pic>
        <p:nvPicPr>
          <p:cNvPr id="5" name="Picture 4">
            <a:extLst>
              <a:ext uri="{FF2B5EF4-FFF2-40B4-BE49-F238E27FC236}">
                <a16:creationId xmlns:a16="http://schemas.microsoft.com/office/drawing/2014/main" id="{89BECCAB-0742-420D-961E-46566E262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384" y="1897639"/>
            <a:ext cx="5074637" cy="2893180"/>
          </a:xfrm>
          <a:prstGeom prst="rect">
            <a:avLst/>
          </a:prstGeom>
        </p:spPr>
      </p:pic>
    </p:spTree>
    <p:extLst>
      <p:ext uri="{BB962C8B-B14F-4D97-AF65-F5344CB8AC3E}">
        <p14:creationId xmlns:p14="http://schemas.microsoft.com/office/powerpoint/2010/main" val="2555553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798</Words>
  <Application>Microsoft Macintosh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Office Theme</vt:lpstr>
      <vt:lpstr>PowerPoint Presentation</vt:lpstr>
      <vt:lpstr>PowerPoint Presentation</vt:lpstr>
      <vt:lpstr>My Family</vt:lpstr>
      <vt:lpstr>How Did I Get Here?</vt:lpstr>
      <vt:lpstr>What is it that I Do?</vt:lpstr>
      <vt:lpstr>My Why?</vt:lpstr>
      <vt:lpstr>PowerPoint Presentation</vt:lpstr>
      <vt:lpstr>Can You Intern for Free?</vt:lpstr>
      <vt:lpstr>Job Interview:  What They Can’t Ask You</vt:lpstr>
      <vt:lpstr>Overtime Pay</vt:lpstr>
      <vt:lpstr>Meal Breaks</vt:lpstr>
      <vt:lpstr>Rest Breaks</vt:lpstr>
      <vt:lpstr>You are Fired or I Quit</vt:lpstr>
      <vt:lpstr>Waiting Time Penalties</vt:lpstr>
      <vt:lpstr>Contact Me</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dc:creator>
  <cp:lastModifiedBy>Sanjay Sabarwal</cp:lastModifiedBy>
  <cp:revision>9</cp:revision>
  <dcterms:created xsi:type="dcterms:W3CDTF">2018-05-10T01:13:11Z</dcterms:created>
  <dcterms:modified xsi:type="dcterms:W3CDTF">2018-05-10T13:03:33Z</dcterms:modified>
</cp:coreProperties>
</file>