
<file path=[Content_Types].xml><?xml version="1.0" encoding="utf-8"?>
<Types xmlns="http://schemas.openxmlformats.org/package/2006/content-types">
  <Default Extension="png" ContentType="image/png"/>
  <Default Extension="png&amp;ehk="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7"/>
  </p:notesMasterIdLst>
  <p:handoutMasterIdLst>
    <p:handoutMasterId r:id="rId18"/>
  </p:handoutMasterIdLst>
  <p:sldIdLst>
    <p:sldId id="256" r:id="rId2"/>
    <p:sldId id="257" r:id="rId3"/>
    <p:sldId id="284" r:id="rId4"/>
    <p:sldId id="288" r:id="rId5"/>
    <p:sldId id="286" r:id="rId6"/>
    <p:sldId id="259" r:id="rId7"/>
    <p:sldId id="289" r:id="rId8"/>
    <p:sldId id="290" r:id="rId9"/>
    <p:sldId id="285" r:id="rId10"/>
    <p:sldId id="282" r:id="rId11"/>
    <p:sldId id="258" r:id="rId12"/>
    <p:sldId id="287" r:id="rId13"/>
    <p:sldId id="291" r:id="rId14"/>
    <p:sldId id="292" r:id="rId15"/>
    <p:sldId id="280" r:id="rId16"/>
  </p:sldIdLst>
  <p:sldSz cx="12192000" cy="6858000"/>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4825"/>
    <a:srgbClr val="4C8159"/>
    <a:srgbClr val="012A5E"/>
    <a:srgbClr val="012B5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37" autoAdjust="0"/>
    <p:restoredTop sz="81947" autoAdjust="0"/>
  </p:normalViewPr>
  <p:slideViewPr>
    <p:cSldViewPr snapToGrid="0">
      <p:cViewPr varScale="1">
        <p:scale>
          <a:sx n="63" d="100"/>
          <a:sy n="63" d="100"/>
        </p:scale>
        <p:origin x="105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67040" cy="469083"/>
          </a:xfrm>
          <a:prstGeom prst="rect">
            <a:avLst/>
          </a:prstGeom>
        </p:spPr>
        <p:txBody>
          <a:bodyPr vert="horz" lIns="88861" tIns="44431" rIns="88861" bIns="44431" rtlCol="0"/>
          <a:lstStyle>
            <a:lvl1pPr algn="l">
              <a:defRPr sz="1200"/>
            </a:lvl1pPr>
          </a:lstStyle>
          <a:p>
            <a:endParaRPr lang="en-US"/>
          </a:p>
        </p:txBody>
      </p:sp>
      <p:sp>
        <p:nvSpPr>
          <p:cNvPr id="3" name="Date Placeholder 2"/>
          <p:cNvSpPr>
            <a:spLocks noGrp="1"/>
          </p:cNvSpPr>
          <p:nvPr>
            <p:ph type="dt" sz="quarter" idx="1"/>
          </p:nvPr>
        </p:nvSpPr>
        <p:spPr>
          <a:xfrm>
            <a:off x="4008500" y="1"/>
            <a:ext cx="3067040" cy="469083"/>
          </a:xfrm>
          <a:prstGeom prst="rect">
            <a:avLst/>
          </a:prstGeom>
        </p:spPr>
        <p:txBody>
          <a:bodyPr vert="horz" lIns="88861" tIns="44431" rIns="88861" bIns="44431" rtlCol="0"/>
          <a:lstStyle>
            <a:lvl1pPr algn="r">
              <a:defRPr sz="1200"/>
            </a:lvl1pPr>
          </a:lstStyle>
          <a:p>
            <a:fld id="{41DDCF91-DF06-44A3-BD0F-5522D39702D6}" type="datetimeFigureOut">
              <a:rPr lang="en-US" smtClean="0"/>
              <a:t>3/9/2017</a:t>
            </a:fld>
            <a:endParaRPr lang="en-US"/>
          </a:p>
        </p:txBody>
      </p:sp>
      <p:sp>
        <p:nvSpPr>
          <p:cNvPr id="4" name="Footer Placeholder 3"/>
          <p:cNvSpPr>
            <a:spLocks noGrp="1"/>
          </p:cNvSpPr>
          <p:nvPr>
            <p:ph type="ftr" sz="quarter" idx="2"/>
          </p:nvPr>
        </p:nvSpPr>
        <p:spPr>
          <a:xfrm>
            <a:off x="0" y="8893993"/>
            <a:ext cx="3067040" cy="469082"/>
          </a:xfrm>
          <a:prstGeom prst="rect">
            <a:avLst/>
          </a:prstGeom>
        </p:spPr>
        <p:txBody>
          <a:bodyPr vert="horz" lIns="88861" tIns="44431" rIns="88861" bIns="44431" rtlCol="0" anchor="b"/>
          <a:lstStyle>
            <a:lvl1pPr algn="l">
              <a:defRPr sz="1200"/>
            </a:lvl1pPr>
          </a:lstStyle>
          <a:p>
            <a:endParaRPr lang="en-US"/>
          </a:p>
        </p:txBody>
      </p:sp>
      <p:sp>
        <p:nvSpPr>
          <p:cNvPr id="5" name="Slide Number Placeholder 4"/>
          <p:cNvSpPr>
            <a:spLocks noGrp="1"/>
          </p:cNvSpPr>
          <p:nvPr>
            <p:ph type="sldNum" sz="quarter" idx="3"/>
          </p:nvPr>
        </p:nvSpPr>
        <p:spPr>
          <a:xfrm>
            <a:off x="4008500" y="8893993"/>
            <a:ext cx="3067040" cy="469082"/>
          </a:xfrm>
          <a:prstGeom prst="rect">
            <a:avLst/>
          </a:prstGeom>
        </p:spPr>
        <p:txBody>
          <a:bodyPr vert="horz" lIns="88861" tIns="44431" rIns="88861" bIns="44431" rtlCol="0" anchor="b"/>
          <a:lstStyle>
            <a:lvl1pPr algn="r">
              <a:defRPr sz="1200"/>
            </a:lvl1pPr>
          </a:lstStyle>
          <a:p>
            <a:fld id="{4273DA75-68B2-47F0-A183-677364EBC2E7}" type="slidenum">
              <a:rPr lang="en-US" smtClean="0"/>
              <a:t>‹#›</a:t>
            </a:fld>
            <a:endParaRPr lang="en-US"/>
          </a:p>
        </p:txBody>
      </p:sp>
    </p:spTree>
    <p:extLst>
      <p:ext uri="{BB962C8B-B14F-4D97-AF65-F5344CB8AC3E}">
        <p14:creationId xmlns:p14="http://schemas.microsoft.com/office/powerpoint/2010/main" val="33859578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66733" cy="469779"/>
          </a:xfrm>
          <a:prstGeom prst="rect">
            <a:avLst/>
          </a:prstGeom>
        </p:spPr>
        <p:txBody>
          <a:bodyPr vert="horz" lIns="93935" tIns="46968" rIns="93935" bIns="46968" rtlCol="0"/>
          <a:lstStyle>
            <a:lvl1pPr algn="l">
              <a:defRPr sz="1300"/>
            </a:lvl1pPr>
          </a:lstStyle>
          <a:p>
            <a:endParaRPr lang="en-US" dirty="0"/>
          </a:p>
        </p:txBody>
      </p:sp>
      <p:sp>
        <p:nvSpPr>
          <p:cNvPr id="3" name="Date Placeholder 2"/>
          <p:cNvSpPr>
            <a:spLocks noGrp="1"/>
          </p:cNvSpPr>
          <p:nvPr>
            <p:ph type="dt" idx="1"/>
          </p:nvPr>
        </p:nvSpPr>
        <p:spPr>
          <a:xfrm>
            <a:off x="4008704" y="1"/>
            <a:ext cx="3066733" cy="469779"/>
          </a:xfrm>
          <a:prstGeom prst="rect">
            <a:avLst/>
          </a:prstGeom>
        </p:spPr>
        <p:txBody>
          <a:bodyPr vert="horz" lIns="93935" tIns="46968" rIns="93935" bIns="46968" rtlCol="0"/>
          <a:lstStyle>
            <a:lvl1pPr algn="r">
              <a:defRPr sz="1300"/>
            </a:lvl1pPr>
          </a:lstStyle>
          <a:p>
            <a:fld id="{2F5C0355-9702-42B2-9524-D4375BA1C2CA}" type="datetimeFigureOut">
              <a:rPr lang="en-US" smtClean="0"/>
              <a:t>3/9/2017</a:t>
            </a:fld>
            <a:endParaRPr lang="en-US" dirty="0"/>
          </a:p>
        </p:txBody>
      </p:sp>
      <p:sp>
        <p:nvSpPr>
          <p:cNvPr id="4" name="Slide Image Placeholder 3"/>
          <p:cNvSpPr>
            <a:spLocks noGrp="1" noRot="1" noChangeAspect="1"/>
          </p:cNvSpPr>
          <p:nvPr>
            <p:ph type="sldImg" idx="2"/>
          </p:nvPr>
        </p:nvSpPr>
        <p:spPr>
          <a:xfrm>
            <a:off x="730250" y="1169988"/>
            <a:ext cx="5616575" cy="3160712"/>
          </a:xfrm>
          <a:prstGeom prst="rect">
            <a:avLst/>
          </a:prstGeom>
          <a:noFill/>
          <a:ln w="12700">
            <a:solidFill>
              <a:prstClr val="black"/>
            </a:solidFill>
          </a:ln>
        </p:spPr>
        <p:txBody>
          <a:bodyPr vert="horz" lIns="93935" tIns="46968" rIns="93935" bIns="46968" rtlCol="0" anchor="ctr"/>
          <a:lstStyle/>
          <a:p>
            <a:endParaRPr lang="en-US" dirty="0"/>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5" tIns="46968" rIns="93935" bIns="4696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8"/>
          </a:xfrm>
          <a:prstGeom prst="rect">
            <a:avLst/>
          </a:prstGeom>
        </p:spPr>
        <p:txBody>
          <a:bodyPr vert="horz" lIns="93935" tIns="46968" rIns="93935" bIns="46968" rtlCol="0" anchor="b"/>
          <a:lstStyle>
            <a:lvl1pPr algn="l">
              <a:defRPr sz="1300"/>
            </a:lvl1pPr>
          </a:lstStyle>
          <a:p>
            <a:endParaRPr lang="en-US" dirty="0"/>
          </a:p>
        </p:txBody>
      </p:sp>
      <p:sp>
        <p:nvSpPr>
          <p:cNvPr id="7" name="Slide Number Placeholder 6"/>
          <p:cNvSpPr>
            <a:spLocks noGrp="1"/>
          </p:cNvSpPr>
          <p:nvPr>
            <p:ph type="sldNum" sz="quarter" idx="5"/>
          </p:nvPr>
        </p:nvSpPr>
        <p:spPr>
          <a:xfrm>
            <a:off x="4008704" y="8893297"/>
            <a:ext cx="3066733" cy="469778"/>
          </a:xfrm>
          <a:prstGeom prst="rect">
            <a:avLst/>
          </a:prstGeom>
        </p:spPr>
        <p:txBody>
          <a:bodyPr vert="horz" lIns="93935" tIns="46968" rIns="93935" bIns="46968" rtlCol="0" anchor="b"/>
          <a:lstStyle>
            <a:lvl1pPr algn="r">
              <a:defRPr sz="1300"/>
            </a:lvl1pPr>
          </a:lstStyle>
          <a:p>
            <a:fld id="{F141B2F4-6BEA-44E5-888C-13E10AB9F0AE}" type="slidenum">
              <a:rPr lang="en-US" smtClean="0"/>
              <a:t>‹#›</a:t>
            </a:fld>
            <a:endParaRPr lang="en-US" dirty="0"/>
          </a:p>
        </p:txBody>
      </p:sp>
    </p:spTree>
    <p:extLst>
      <p:ext uri="{BB962C8B-B14F-4D97-AF65-F5344CB8AC3E}">
        <p14:creationId xmlns:p14="http://schemas.microsoft.com/office/powerpoint/2010/main" val="3122024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41B2F4-6BEA-44E5-888C-13E10AB9F0AE}" type="slidenum">
              <a:rPr lang="en-US" smtClean="0"/>
              <a:t>1</a:t>
            </a:fld>
            <a:endParaRPr lang="en-US" dirty="0"/>
          </a:p>
        </p:txBody>
      </p:sp>
    </p:spTree>
    <p:extLst>
      <p:ext uri="{BB962C8B-B14F-4D97-AF65-F5344CB8AC3E}">
        <p14:creationId xmlns:p14="http://schemas.microsoft.com/office/powerpoint/2010/main" val="29469574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SHE-</a:t>
            </a:r>
            <a:r>
              <a:rPr lang="en-US" baseline="0" dirty="0" smtClean="0"/>
              <a:t> SSGA  gender parity</a:t>
            </a:r>
            <a:endParaRPr lang="en-US" dirty="0"/>
          </a:p>
        </p:txBody>
      </p:sp>
      <p:sp>
        <p:nvSpPr>
          <p:cNvPr id="4" name="Slide Number Placeholder 3"/>
          <p:cNvSpPr>
            <a:spLocks noGrp="1"/>
          </p:cNvSpPr>
          <p:nvPr>
            <p:ph type="sldNum" sz="quarter" idx="10"/>
          </p:nvPr>
        </p:nvSpPr>
        <p:spPr/>
        <p:txBody>
          <a:bodyPr/>
          <a:lstStyle/>
          <a:p>
            <a:fld id="{F141B2F4-6BEA-44E5-888C-13E10AB9F0AE}" type="slidenum">
              <a:rPr lang="en-US" smtClean="0"/>
              <a:t>14</a:t>
            </a:fld>
            <a:endParaRPr lang="en-US" dirty="0"/>
          </a:p>
        </p:txBody>
      </p:sp>
    </p:spTree>
    <p:extLst>
      <p:ext uri="{BB962C8B-B14F-4D97-AF65-F5344CB8AC3E}">
        <p14:creationId xmlns:p14="http://schemas.microsoft.com/office/powerpoint/2010/main" val="34506865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41B2F4-6BEA-44E5-888C-13E10AB9F0AE}" type="slidenum">
              <a:rPr lang="en-US" smtClean="0"/>
              <a:t>15</a:t>
            </a:fld>
            <a:endParaRPr lang="en-US" dirty="0"/>
          </a:p>
        </p:txBody>
      </p:sp>
    </p:spTree>
    <p:extLst>
      <p:ext uri="{BB962C8B-B14F-4D97-AF65-F5344CB8AC3E}">
        <p14:creationId xmlns:p14="http://schemas.microsoft.com/office/powerpoint/2010/main" val="3835864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54">
              <a:defRPr/>
            </a:pPr>
            <a:r>
              <a:rPr lang="en-US" dirty="0"/>
              <a:t>In the year 2029,  twelve</a:t>
            </a:r>
            <a:r>
              <a:rPr lang="en-US" baseline="0" dirty="0"/>
              <a:t> short years from now,  machines fight men and women to be the rulers of the planet.</a:t>
            </a:r>
            <a:endParaRPr lang="en-US" dirty="0"/>
          </a:p>
        </p:txBody>
      </p:sp>
      <p:sp>
        <p:nvSpPr>
          <p:cNvPr id="4" name="Slide Number Placeholder 3"/>
          <p:cNvSpPr>
            <a:spLocks noGrp="1"/>
          </p:cNvSpPr>
          <p:nvPr>
            <p:ph type="sldNum" sz="quarter" idx="10"/>
          </p:nvPr>
        </p:nvSpPr>
        <p:spPr/>
        <p:txBody>
          <a:bodyPr/>
          <a:lstStyle/>
          <a:p>
            <a:fld id="{F141B2F4-6BEA-44E5-888C-13E10AB9F0AE}" type="slidenum">
              <a:rPr lang="en-US" smtClean="0"/>
              <a:t>2</a:t>
            </a:fld>
            <a:endParaRPr lang="en-US" dirty="0"/>
          </a:p>
        </p:txBody>
      </p:sp>
    </p:spTree>
    <p:extLst>
      <p:ext uri="{BB962C8B-B14F-4D97-AF65-F5344CB8AC3E}">
        <p14:creationId xmlns:p14="http://schemas.microsoft.com/office/powerpoint/2010/main" val="71514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41B2F4-6BEA-44E5-888C-13E10AB9F0AE}" type="slidenum">
              <a:rPr lang="en-US" smtClean="0"/>
              <a:t>3</a:t>
            </a:fld>
            <a:endParaRPr lang="en-US"/>
          </a:p>
        </p:txBody>
      </p:sp>
    </p:spTree>
    <p:extLst>
      <p:ext uri="{BB962C8B-B14F-4D97-AF65-F5344CB8AC3E}">
        <p14:creationId xmlns:p14="http://schemas.microsoft.com/office/powerpoint/2010/main" val="850654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kern="1200" dirty="0">
                <a:solidFill>
                  <a:schemeClr val="tx1"/>
                </a:solidFill>
                <a:effectLst/>
                <a:latin typeface="+mn-lt"/>
                <a:ea typeface="+mn-ea"/>
                <a:cs typeface="+mn-cs"/>
              </a:rPr>
              <a:t>Notes from the Pit…for </a:t>
            </a:r>
            <a:r>
              <a:rPr lang="en-US" sz="1200" b="0" i="1" kern="1200" dirty="0" smtClean="0">
                <a:solidFill>
                  <a:schemeClr val="tx1"/>
                </a:solidFill>
                <a:effectLst/>
                <a:latin typeface="+mn-lt"/>
                <a:ea typeface="+mn-ea"/>
                <a:cs typeface="+mn-cs"/>
              </a:rPr>
              <a:t>07-29-16</a:t>
            </a:r>
          </a:p>
          <a:p>
            <a:r>
              <a:rPr lang="en-US" sz="1200" b="0" i="1" kern="1200" dirty="0" smtClean="0">
                <a:solidFill>
                  <a:schemeClr val="tx1"/>
                </a:solidFill>
                <a:effectLst/>
                <a:latin typeface="+mn-lt"/>
                <a:ea typeface="+mn-ea"/>
                <a:cs typeface="+mn-cs"/>
              </a:rPr>
              <a:t>Describe</a:t>
            </a:r>
            <a:r>
              <a:rPr lang="en-US" sz="1200" b="0" i="1" kern="1200" baseline="0" dirty="0" smtClean="0">
                <a:solidFill>
                  <a:schemeClr val="tx1"/>
                </a:solidFill>
                <a:effectLst/>
                <a:latin typeface="+mn-lt"/>
                <a:ea typeface="+mn-ea"/>
                <a:cs typeface="+mn-cs"/>
              </a:rPr>
              <a:t> what happens in the PIT</a:t>
            </a:r>
            <a:endParaRPr lang="en-US" dirty="0"/>
          </a:p>
        </p:txBody>
      </p:sp>
      <p:sp>
        <p:nvSpPr>
          <p:cNvPr id="4" name="Slide Number Placeholder 3"/>
          <p:cNvSpPr>
            <a:spLocks noGrp="1"/>
          </p:cNvSpPr>
          <p:nvPr>
            <p:ph type="sldNum" sz="quarter" idx="10"/>
          </p:nvPr>
        </p:nvSpPr>
        <p:spPr/>
        <p:txBody>
          <a:bodyPr/>
          <a:lstStyle/>
          <a:p>
            <a:fld id="{F141B2F4-6BEA-44E5-888C-13E10AB9F0AE}" type="slidenum">
              <a:rPr lang="en-US" smtClean="0"/>
              <a:t>4</a:t>
            </a:fld>
            <a:endParaRPr lang="en-US" dirty="0"/>
          </a:p>
        </p:txBody>
      </p:sp>
    </p:spTree>
    <p:extLst>
      <p:ext uri="{BB962C8B-B14F-4D97-AF65-F5344CB8AC3E}">
        <p14:creationId xmlns:p14="http://schemas.microsoft.com/office/powerpoint/2010/main" val="3786964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54">
              <a:defRPr/>
            </a:pPr>
            <a:r>
              <a:rPr lang="en-US" dirty="0" smtClean="0"/>
              <a:t>Be undisputedly valuable</a:t>
            </a:r>
            <a:endParaRPr lang="en-US" dirty="0"/>
          </a:p>
          <a:p>
            <a:pPr defTabSz="939354">
              <a:defRPr/>
            </a:pPr>
            <a:endParaRPr lang="en-US" dirty="0"/>
          </a:p>
          <a:p>
            <a:pPr defTabSz="939354">
              <a:defRPr/>
            </a:pPr>
            <a:endParaRPr lang="en-US" dirty="0"/>
          </a:p>
          <a:p>
            <a:endParaRPr lang="en-US" dirty="0"/>
          </a:p>
        </p:txBody>
      </p:sp>
      <p:sp>
        <p:nvSpPr>
          <p:cNvPr id="4" name="Slide Number Placeholder 3"/>
          <p:cNvSpPr>
            <a:spLocks noGrp="1"/>
          </p:cNvSpPr>
          <p:nvPr>
            <p:ph type="sldNum" sz="quarter" idx="10"/>
          </p:nvPr>
        </p:nvSpPr>
        <p:spPr/>
        <p:txBody>
          <a:bodyPr/>
          <a:lstStyle/>
          <a:p>
            <a:fld id="{F141B2F4-6BEA-44E5-888C-13E10AB9F0AE}" type="slidenum">
              <a:rPr lang="en-US" smtClean="0"/>
              <a:t>6</a:t>
            </a:fld>
            <a:endParaRPr lang="en-US" dirty="0"/>
          </a:p>
        </p:txBody>
      </p:sp>
    </p:spTree>
    <p:extLst>
      <p:ext uri="{BB962C8B-B14F-4D97-AF65-F5344CB8AC3E}">
        <p14:creationId xmlns:p14="http://schemas.microsoft.com/office/powerpoint/2010/main" val="3149318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https://shop.lego.com/en-US/LEGO-Creative-Building-Set-10702</a:t>
            </a:r>
          </a:p>
          <a:p>
            <a:endParaRPr lang="en-US" dirty="0"/>
          </a:p>
        </p:txBody>
      </p:sp>
      <p:sp>
        <p:nvSpPr>
          <p:cNvPr id="4" name="Slide Number Placeholder 3"/>
          <p:cNvSpPr>
            <a:spLocks noGrp="1"/>
          </p:cNvSpPr>
          <p:nvPr>
            <p:ph type="sldNum" sz="quarter" idx="10"/>
          </p:nvPr>
        </p:nvSpPr>
        <p:spPr/>
        <p:txBody>
          <a:bodyPr/>
          <a:lstStyle/>
          <a:p>
            <a:fld id="{F141B2F4-6BEA-44E5-888C-13E10AB9F0AE}" type="slidenum">
              <a:rPr lang="en-US" smtClean="0"/>
              <a:t>8</a:t>
            </a:fld>
            <a:endParaRPr lang="en-US" dirty="0"/>
          </a:p>
        </p:txBody>
      </p:sp>
    </p:spTree>
    <p:extLst>
      <p:ext uri="{BB962C8B-B14F-4D97-AF65-F5344CB8AC3E}">
        <p14:creationId xmlns:p14="http://schemas.microsoft.com/office/powerpoint/2010/main" val="14731484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8614">
              <a:defRPr/>
            </a:pPr>
            <a:endParaRPr lang="en-US" dirty="0"/>
          </a:p>
        </p:txBody>
      </p:sp>
      <p:sp>
        <p:nvSpPr>
          <p:cNvPr id="4" name="Slide Number Placeholder 3"/>
          <p:cNvSpPr>
            <a:spLocks noGrp="1"/>
          </p:cNvSpPr>
          <p:nvPr>
            <p:ph type="sldNum" sz="quarter" idx="10"/>
          </p:nvPr>
        </p:nvSpPr>
        <p:spPr/>
        <p:txBody>
          <a:bodyPr/>
          <a:lstStyle/>
          <a:p>
            <a:fld id="{F141B2F4-6BEA-44E5-888C-13E10AB9F0AE}" type="slidenum">
              <a:rPr lang="en-US" smtClean="0"/>
              <a:t>10</a:t>
            </a:fld>
            <a:endParaRPr lang="en-US"/>
          </a:p>
        </p:txBody>
      </p:sp>
    </p:spTree>
    <p:extLst>
      <p:ext uri="{BB962C8B-B14F-4D97-AF65-F5344CB8AC3E}">
        <p14:creationId xmlns:p14="http://schemas.microsoft.com/office/powerpoint/2010/main" val="910297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54">
              <a:defRPr/>
            </a:pPr>
            <a:r>
              <a:rPr lang="en-US" dirty="0">
                <a:latin typeface="Aileron" panose="00000500000000000000" pitchFamily="50" charset="0"/>
              </a:rPr>
              <a:t>By understanding the most basic needs of survival and security, it is possible to identify that which keeps you from progressing.</a:t>
            </a:r>
          </a:p>
          <a:p>
            <a:endParaRPr lang="en-US" dirty="0">
              <a:latin typeface="Aileron" panose="00000500000000000000" pitchFamily="50" charset="0"/>
            </a:endParaRPr>
          </a:p>
        </p:txBody>
      </p:sp>
      <p:sp>
        <p:nvSpPr>
          <p:cNvPr id="4" name="Slide Number Placeholder 3"/>
          <p:cNvSpPr>
            <a:spLocks noGrp="1"/>
          </p:cNvSpPr>
          <p:nvPr>
            <p:ph type="sldNum" sz="quarter" idx="10"/>
          </p:nvPr>
        </p:nvSpPr>
        <p:spPr/>
        <p:txBody>
          <a:bodyPr/>
          <a:lstStyle/>
          <a:p>
            <a:fld id="{F141B2F4-6BEA-44E5-888C-13E10AB9F0AE}" type="slidenum">
              <a:rPr lang="en-US" smtClean="0"/>
              <a:t>11</a:t>
            </a:fld>
            <a:endParaRPr lang="en-US" dirty="0"/>
          </a:p>
        </p:txBody>
      </p:sp>
    </p:spTree>
    <p:extLst>
      <p:ext uri="{BB962C8B-B14F-4D97-AF65-F5344CB8AC3E}">
        <p14:creationId xmlns:p14="http://schemas.microsoft.com/office/powerpoint/2010/main" val="5823691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41B2F4-6BEA-44E5-888C-13E10AB9F0AE}" type="slidenum">
              <a:rPr lang="en-US" smtClean="0"/>
              <a:t>12</a:t>
            </a:fld>
            <a:endParaRPr lang="en-US" dirty="0"/>
          </a:p>
        </p:txBody>
      </p:sp>
    </p:spTree>
    <p:extLst>
      <p:ext uri="{BB962C8B-B14F-4D97-AF65-F5344CB8AC3E}">
        <p14:creationId xmlns:p14="http://schemas.microsoft.com/office/powerpoint/2010/main" val="3311007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74423" y="802298"/>
            <a:ext cx="8637073" cy="2920713"/>
          </a:xfrm>
        </p:spPr>
        <p:txBody>
          <a:bodyPr bIns="0" anchor="b">
            <a:normAutofit/>
          </a:bodyPr>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774424" y="3724074"/>
            <a:ext cx="8637072" cy="977621"/>
          </a:xfrm>
        </p:spPr>
        <p:txBody>
          <a:bodyPr tIns="91440" bIns="91440">
            <a:normAutofit/>
          </a:bodyPr>
          <a:lstStyle>
            <a:lvl1pPr marL="0" indent="0" algn="ctr">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3/9/2017</a:t>
            </a:fld>
            <a:endParaRPr lang="en-US" dirty="0"/>
          </a:p>
        </p:txBody>
      </p:sp>
      <p:sp>
        <p:nvSpPr>
          <p:cNvPr id="5" name="Footer Placeholder 4"/>
          <p:cNvSpPr>
            <a:spLocks noGrp="1"/>
          </p:cNvSpPr>
          <p:nvPr>
            <p:ph type="ftr" sz="quarter" idx="11"/>
          </p:nvPr>
        </p:nvSpPr>
        <p:spPr>
          <a:xfrm>
            <a:off x="1451579" y="329307"/>
            <a:ext cx="5626774" cy="309201"/>
          </a:xfrm>
        </p:spPr>
        <p:txBody>
          <a:bodyPr/>
          <a:lstStyle/>
          <a:p>
            <a:endParaRPr lang="en-US" dirty="0"/>
          </a:p>
        </p:txBody>
      </p:sp>
      <p:sp>
        <p:nvSpPr>
          <p:cNvPr id="6" name="Slide Number Placeholder 5"/>
          <p:cNvSpPr>
            <a:spLocks noGrp="1"/>
          </p:cNvSpPr>
          <p:nvPr>
            <p:ph type="sldNum" sz="quarter" idx="12"/>
          </p:nvPr>
        </p:nvSpPr>
        <p:spPr>
          <a:xfrm>
            <a:off x="476834" y="798973"/>
            <a:ext cx="811019" cy="503578"/>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7052"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518654"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969007"/>
          </a:xfrm>
        </p:spPr>
        <p:txBody>
          <a:bodyPr anchor="b">
            <a:normAutofit/>
          </a:bodyPr>
          <a:lstStyle>
            <a:lvl1pPr algn="ctr">
              <a:defRPr sz="3600"/>
            </a:lvl1pPr>
          </a:lstStyle>
          <a:p>
            <a:r>
              <a:rPr lang="en-US"/>
              <a:t>Click to edit Master title style</a:t>
            </a:r>
            <a:endParaRPr lang="en-US" dirty="0"/>
          </a:p>
        </p:txBody>
      </p:sp>
      <p:sp>
        <p:nvSpPr>
          <p:cNvPr id="3" name="Text Placeholder 2"/>
          <p:cNvSpPr>
            <a:spLocks noGrp="1"/>
          </p:cNvSpPr>
          <p:nvPr>
            <p:ph type="body" idx="1"/>
          </p:nvPr>
        </p:nvSpPr>
        <p:spPr>
          <a:xfrm>
            <a:off x="1774423" y="3725137"/>
            <a:ext cx="8643154" cy="1093987"/>
          </a:xfrm>
        </p:spPr>
        <p:txBody>
          <a:bodyPr tIns="91440">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3/9/2017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293577"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488654"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4140" y="2017343"/>
            <a:ext cx="4488654"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295603"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48879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488794" cy="264445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56025" y="2023003"/>
            <a:ext cx="448879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56025" y="2821491"/>
            <a:ext cx="4488794"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3/9/2017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2961967" cy="2406518"/>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3032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2961967"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2"/>
            <a:ext cx="5532328" cy="1922299"/>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3200" dirty="0"/>
            </a:lvl1pPr>
          </a:lstStyle>
          <a:p>
            <a:pPr lvl="0" algn="ctr"/>
            <a:r>
              <a:rPr lang="en-US" dirty="0"/>
              <a:t>Click icon to add picture</a:t>
            </a:r>
          </a:p>
        </p:txBody>
      </p:sp>
      <p:sp>
        <p:nvSpPr>
          <p:cNvPr id="4" name="Text Placeholder 3"/>
          <p:cNvSpPr>
            <a:spLocks noGrp="1"/>
          </p:cNvSpPr>
          <p:nvPr>
            <p:ph type="body" sz="half" idx="2"/>
          </p:nvPr>
        </p:nvSpPr>
        <p:spPr>
          <a:xfrm>
            <a:off x="1450329" y="3059600"/>
            <a:ext cx="5524404" cy="2090134"/>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3/9/2017</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1579" y="804519"/>
            <a:ext cx="9291215" cy="104923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451579" y="2015732"/>
            <a:ext cx="929121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42079"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3/9/2017</a:t>
            </a:fld>
            <a:endParaRPr lang="en-US" dirty="0"/>
          </a:p>
        </p:txBody>
      </p:sp>
      <p:sp>
        <p:nvSpPr>
          <p:cNvPr id="5" name="Footer Placeholder 4"/>
          <p:cNvSpPr>
            <a:spLocks noGrp="1"/>
          </p:cNvSpPr>
          <p:nvPr>
            <p:ph type="ftr" sz="quarter" idx="3"/>
          </p:nvPr>
        </p:nvSpPr>
        <p:spPr>
          <a:xfrm>
            <a:off x="1451579" y="329307"/>
            <a:ext cx="562677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sp>
        <p:nvSpPr>
          <p:cNvPr id="9" name="Rectangle 8"/>
          <p:cNvSpPr/>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rotWithShape="1">
          <a:blip r:embed="rId14">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2" name="Straight Connector 11"/>
          <p:cNvCxnSpPr/>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twitter.com/simple_impact"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3.png&amp;ehk="/><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900359" y="2681991"/>
            <a:ext cx="10439400" cy="1014177"/>
          </a:xfrm>
        </p:spPr>
        <p:txBody>
          <a:bodyPr>
            <a:noAutofit/>
          </a:bodyPr>
          <a:lstStyle/>
          <a:p>
            <a:r>
              <a:rPr lang="en-US" dirty="0">
                <a:solidFill>
                  <a:schemeClr val="accent1">
                    <a:lumMod val="60000"/>
                    <a:lumOff val="40000"/>
                  </a:schemeClr>
                </a:solidFill>
                <a:latin typeface="Aileron" panose="00000500000000000000" pitchFamily="50" charset="0"/>
              </a:rPr>
              <a:t>ARE YOU BETTER THAN A MACHINE?</a:t>
            </a:r>
          </a:p>
        </p:txBody>
      </p:sp>
      <p:pic>
        <p:nvPicPr>
          <p:cNvPr id="4" name="Picture 3"/>
          <p:cNvPicPr>
            <a:picLocks noChangeAspect="1"/>
          </p:cNvPicPr>
          <p:nvPr/>
        </p:nvPicPr>
        <p:blipFill>
          <a:blip r:embed="rId3"/>
          <a:stretch>
            <a:fillRect/>
          </a:stretch>
        </p:blipFill>
        <p:spPr>
          <a:xfrm>
            <a:off x="3111522" y="-1023919"/>
            <a:ext cx="6017074" cy="3893047"/>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4012459477"/>
              </p:ext>
            </p:extLst>
          </p:nvPr>
        </p:nvGraphicFramePr>
        <p:xfrm>
          <a:off x="795428" y="4136313"/>
          <a:ext cx="10439400" cy="2289525"/>
        </p:xfrm>
        <a:graphic>
          <a:graphicData uri="http://schemas.openxmlformats.org/drawingml/2006/table">
            <a:tbl>
              <a:tblPr firstRow="1" firstCol="1" bandRow="1">
                <a:tableStyleId>{5C22544A-7EE6-4342-B048-85BDC9FD1C3A}</a:tableStyleId>
              </a:tblPr>
              <a:tblGrid>
                <a:gridCol w="10439400">
                  <a:extLst>
                    <a:ext uri="{9D8B030D-6E8A-4147-A177-3AD203B41FA5}">
                      <a16:colId xmlns="" xmlns:a16="http://schemas.microsoft.com/office/drawing/2014/main" val="613378041"/>
                    </a:ext>
                  </a:extLst>
                </a:gridCol>
              </a:tblGrid>
              <a:tr h="2289525">
                <a:tc>
                  <a:txBody>
                    <a:bodyPr/>
                    <a:lstStyle/>
                    <a:p>
                      <a:pPr marL="0" marR="0" algn="ctr">
                        <a:spcBef>
                          <a:spcPts val="0"/>
                        </a:spcBef>
                        <a:spcAft>
                          <a:spcPts val="0"/>
                        </a:spcAft>
                      </a:pPr>
                      <a:r>
                        <a:rPr lang="en-US" sz="1600" dirty="0">
                          <a:solidFill>
                            <a:schemeClr val="tx1">
                              <a:lumMod val="95000"/>
                            </a:schemeClr>
                          </a:solidFill>
                          <a:effectLst/>
                          <a:latin typeface="+mn-lt"/>
                        </a:rPr>
                        <a:t>Shannon “Shãn” Sutherland, AIF®, AAMS®, ADPASM </a:t>
                      </a:r>
                    </a:p>
                    <a:p>
                      <a:pPr marL="0" marR="0" algn="ctr">
                        <a:spcBef>
                          <a:spcPts val="0"/>
                        </a:spcBef>
                        <a:spcAft>
                          <a:spcPts val="0"/>
                        </a:spcAft>
                      </a:pPr>
                      <a:r>
                        <a:rPr lang="en-US" sz="1600" dirty="0">
                          <a:solidFill>
                            <a:schemeClr val="tx1">
                              <a:lumMod val="95000"/>
                            </a:schemeClr>
                          </a:solidFill>
                          <a:effectLst/>
                          <a:latin typeface="+mn-lt"/>
                        </a:rPr>
                        <a:t>Wealth Advisor</a:t>
                      </a:r>
                    </a:p>
                    <a:p>
                      <a:pPr marL="0" marR="0" algn="ctr">
                        <a:spcBef>
                          <a:spcPts val="0"/>
                        </a:spcBef>
                        <a:spcAft>
                          <a:spcPts val="0"/>
                        </a:spcAft>
                      </a:pPr>
                      <a:r>
                        <a:rPr lang="en-US" sz="1600" dirty="0">
                          <a:solidFill>
                            <a:schemeClr val="tx1">
                              <a:lumMod val="95000"/>
                            </a:schemeClr>
                          </a:solidFill>
                          <a:effectLst/>
                          <a:latin typeface="+mn-lt"/>
                        </a:rPr>
                        <a:t>Simple Impact LLC</a:t>
                      </a:r>
                    </a:p>
                    <a:p>
                      <a:pPr marL="0" marR="0" algn="ctr">
                        <a:spcBef>
                          <a:spcPts val="0"/>
                        </a:spcBef>
                        <a:spcAft>
                          <a:spcPts val="0"/>
                        </a:spcAft>
                      </a:pPr>
                      <a:r>
                        <a:rPr lang="en-US" sz="1600" dirty="0">
                          <a:solidFill>
                            <a:schemeClr val="tx1">
                              <a:lumMod val="95000"/>
                            </a:schemeClr>
                          </a:solidFill>
                          <a:effectLst/>
                          <a:latin typeface="+mn-lt"/>
                        </a:rPr>
                        <a:t>2665 Main Street, Suite 240B</a:t>
                      </a:r>
                      <a:br>
                        <a:rPr lang="en-US" sz="1600" dirty="0">
                          <a:solidFill>
                            <a:schemeClr val="tx1">
                              <a:lumMod val="95000"/>
                            </a:schemeClr>
                          </a:solidFill>
                          <a:effectLst/>
                          <a:latin typeface="+mn-lt"/>
                        </a:rPr>
                      </a:br>
                      <a:r>
                        <a:rPr lang="en-US" sz="1600" dirty="0">
                          <a:solidFill>
                            <a:schemeClr val="tx1">
                              <a:lumMod val="95000"/>
                            </a:schemeClr>
                          </a:solidFill>
                          <a:effectLst/>
                          <a:latin typeface="+mn-lt"/>
                        </a:rPr>
                        <a:t>Santa Monica, CA 90405</a:t>
                      </a:r>
                    </a:p>
                    <a:p>
                      <a:pPr marL="0" marR="0" algn="ctr">
                        <a:spcBef>
                          <a:spcPts val="0"/>
                        </a:spcBef>
                        <a:spcAft>
                          <a:spcPts val="0"/>
                        </a:spcAft>
                      </a:pPr>
                      <a:r>
                        <a:rPr lang="en-US" sz="1600" dirty="0">
                          <a:solidFill>
                            <a:schemeClr val="tx1">
                              <a:lumMod val="95000"/>
                            </a:schemeClr>
                          </a:solidFill>
                          <a:effectLst/>
                          <a:latin typeface="+mn-lt"/>
                        </a:rPr>
                        <a:t>Phone 310-773-4411 | ssutherland@simpleimpactllc.com </a:t>
                      </a:r>
                    </a:p>
                    <a:p>
                      <a:pPr marL="0" marR="0" algn="ctr">
                        <a:spcBef>
                          <a:spcPts val="0"/>
                        </a:spcBef>
                        <a:spcAft>
                          <a:spcPts val="0"/>
                        </a:spcAft>
                      </a:pPr>
                      <a:r>
                        <a:rPr lang="en-US" sz="1200" dirty="0">
                          <a:solidFill>
                            <a:schemeClr val="tx1">
                              <a:lumMod val="95000"/>
                            </a:schemeClr>
                          </a:solidFill>
                          <a:effectLst/>
                          <a:latin typeface="+mn-lt"/>
                        </a:rPr>
                        <a:t>    </a:t>
                      </a:r>
                      <a:r>
                        <a:rPr lang="en-US" sz="1200" u="none" strike="noStrike" dirty="0">
                          <a:solidFill>
                            <a:schemeClr val="tx1">
                              <a:lumMod val="95000"/>
                            </a:schemeClr>
                          </a:solidFill>
                          <a:effectLst/>
                          <a:latin typeface="+mn-lt"/>
                          <a:hlinkClick r:id="rId4"/>
                        </a:rPr>
                        <a:t> </a:t>
                      </a:r>
                      <a:r>
                        <a:rPr lang="en-US" sz="1200" dirty="0">
                          <a:solidFill>
                            <a:schemeClr val="tx1">
                              <a:lumMod val="95000"/>
                            </a:schemeClr>
                          </a:solidFill>
                          <a:effectLst/>
                          <a:latin typeface="+mn-lt"/>
                        </a:rPr>
                        <a:t>   </a:t>
                      </a:r>
                    </a:p>
                    <a:p>
                      <a:pPr marL="0" marR="0" algn="ctr">
                        <a:spcBef>
                          <a:spcPts val="0"/>
                        </a:spcBef>
                        <a:spcAft>
                          <a:spcPts val="0"/>
                        </a:spcAft>
                      </a:pPr>
                      <a:r>
                        <a:rPr lang="en-US" sz="1200" dirty="0">
                          <a:solidFill>
                            <a:schemeClr val="tx1">
                              <a:lumMod val="95000"/>
                            </a:schemeClr>
                          </a:solidFill>
                          <a:effectLst/>
                          <a:latin typeface="+mn-lt"/>
                        </a:rPr>
                        <a:t>Shãn Sutherland (CA Insurance Lic. #0D28620) is a Registered Representative and an Investment Adviser Representative  with/and offers securities and advisory services through  Commonwealth Financial Network®, Member FINRA/SIPC,  a Registered Investment Adviser. Fixed insurance products and services offered by Simple Impact or CES Insurance Agency</a:t>
                      </a:r>
                      <a:endParaRPr lang="en-US" sz="1200" dirty="0">
                        <a:solidFill>
                          <a:schemeClr val="tx1">
                            <a:lumMod val="95000"/>
                          </a:schemeClr>
                        </a:solidFill>
                        <a:effectLst/>
                        <a:latin typeface="+mn-lt"/>
                        <a:ea typeface="Calibri" panose="020F0502020204030204" pitchFamily="34" charset="0"/>
                        <a:cs typeface="Times New Roman" panose="02020603050405020304" pitchFamily="18" charset="0"/>
                      </a:endParaRPr>
                    </a:p>
                  </a:txBody>
                  <a:tcPr marL="95250" marR="9525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4092752693"/>
                  </a:ext>
                </a:extLst>
              </a:tr>
            </a:tbl>
          </a:graphicData>
        </a:graphic>
      </p:graphicFrame>
    </p:spTree>
    <p:extLst>
      <p:ext uri="{BB962C8B-B14F-4D97-AF65-F5344CB8AC3E}">
        <p14:creationId xmlns:p14="http://schemas.microsoft.com/office/powerpoint/2010/main" val="12081517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le:&lt;strong&gt;Yin yang&lt;/strong&gt;.svg"/>
          <p:cNvPicPr>
            <a:picLocks noChangeAspect="1"/>
          </p:cNvPicPr>
          <p:nvPr/>
        </p:nvPicPr>
        <p:blipFill>
          <a:blip r:embed="rId3"/>
          <a:stretch>
            <a:fillRect/>
          </a:stretch>
        </p:blipFill>
        <p:spPr>
          <a:xfrm>
            <a:off x="4736340" y="1733169"/>
            <a:ext cx="2973562" cy="2960598"/>
          </a:xfrm>
          <a:prstGeom prst="rect">
            <a:avLst/>
          </a:prstGeom>
        </p:spPr>
      </p:pic>
      <p:pic>
        <p:nvPicPr>
          <p:cNvPr id="3" name="Picture 2"/>
          <p:cNvPicPr>
            <a:picLocks noChangeAspect="1"/>
          </p:cNvPicPr>
          <p:nvPr/>
        </p:nvPicPr>
        <p:blipFill>
          <a:blip r:embed="rId4"/>
          <a:stretch>
            <a:fillRect/>
          </a:stretch>
        </p:blipFill>
        <p:spPr>
          <a:xfrm>
            <a:off x="1540560" y="1128471"/>
            <a:ext cx="2855619" cy="4326306"/>
          </a:xfrm>
          <a:prstGeom prst="rect">
            <a:avLst/>
          </a:prstGeom>
        </p:spPr>
      </p:pic>
      <p:pic>
        <p:nvPicPr>
          <p:cNvPr id="7" name="Picture 6"/>
          <p:cNvPicPr>
            <a:picLocks noChangeAspect="1"/>
          </p:cNvPicPr>
          <p:nvPr/>
        </p:nvPicPr>
        <p:blipFill>
          <a:blip r:embed="rId5"/>
          <a:stretch>
            <a:fillRect/>
          </a:stretch>
        </p:blipFill>
        <p:spPr>
          <a:xfrm>
            <a:off x="8184617" y="1128471"/>
            <a:ext cx="2495575" cy="4326306"/>
          </a:xfrm>
          <a:prstGeom prst="rect">
            <a:avLst/>
          </a:prstGeom>
        </p:spPr>
      </p:pic>
    </p:spTree>
    <p:extLst>
      <p:ext uri="{BB962C8B-B14F-4D97-AF65-F5344CB8AC3E}">
        <p14:creationId xmlns:p14="http://schemas.microsoft.com/office/powerpoint/2010/main" val="424140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964054" y="0"/>
            <a:ext cx="8642985" cy="6829867"/>
          </a:xfrm>
          <a:prstGeom prst="rect">
            <a:avLst/>
          </a:prstGeom>
        </p:spPr>
      </p:pic>
    </p:spTree>
    <p:extLst>
      <p:ext uri="{BB962C8B-B14F-4D97-AF65-F5344CB8AC3E}">
        <p14:creationId xmlns:p14="http://schemas.microsoft.com/office/powerpoint/2010/main" val="422602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4547542" y="661737"/>
            <a:ext cx="3358615" cy="3346431"/>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5654645" y="2599413"/>
            <a:ext cx="3453260" cy="3362788"/>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3109943" y="2485952"/>
            <a:ext cx="3573368" cy="3476249"/>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319848" y="1305406"/>
            <a:ext cx="2117004" cy="523220"/>
          </a:xfrm>
          <a:prstGeom prst="rect">
            <a:avLst/>
          </a:prstGeom>
          <a:noFill/>
        </p:spPr>
        <p:txBody>
          <a:bodyPr wrap="square" rtlCol="0">
            <a:spAutoFit/>
          </a:bodyPr>
          <a:lstStyle/>
          <a:p>
            <a:r>
              <a:rPr lang="en-US" sz="2800" dirty="0"/>
              <a:t>PASSION</a:t>
            </a:r>
          </a:p>
        </p:txBody>
      </p:sp>
      <p:sp>
        <p:nvSpPr>
          <p:cNvPr id="6" name="TextBox 5"/>
          <p:cNvSpPr txBox="1"/>
          <p:nvPr/>
        </p:nvSpPr>
        <p:spPr>
          <a:xfrm>
            <a:off x="3625343" y="3708924"/>
            <a:ext cx="2386531" cy="1384995"/>
          </a:xfrm>
          <a:prstGeom prst="rect">
            <a:avLst/>
          </a:prstGeom>
          <a:noFill/>
        </p:spPr>
        <p:txBody>
          <a:bodyPr wrap="square" rtlCol="0">
            <a:spAutoFit/>
          </a:bodyPr>
          <a:lstStyle/>
          <a:p>
            <a:r>
              <a:rPr lang="en-US" sz="2800" dirty="0"/>
              <a:t>BE </a:t>
            </a:r>
            <a:r>
              <a:rPr lang="en-US" sz="2800" dirty="0" smtClean="0"/>
              <a:t>BETTER THAN THE MACHINE</a:t>
            </a:r>
            <a:endParaRPr lang="en-US" sz="2800" dirty="0"/>
          </a:p>
        </p:txBody>
      </p:sp>
      <p:sp>
        <p:nvSpPr>
          <p:cNvPr id="7" name="TextBox 6"/>
          <p:cNvSpPr txBox="1"/>
          <p:nvPr/>
        </p:nvSpPr>
        <p:spPr>
          <a:xfrm>
            <a:off x="6868089" y="3835463"/>
            <a:ext cx="2439426" cy="954107"/>
          </a:xfrm>
          <a:prstGeom prst="rect">
            <a:avLst/>
          </a:prstGeom>
          <a:noFill/>
        </p:spPr>
        <p:txBody>
          <a:bodyPr wrap="square" rtlCol="0">
            <a:spAutoFit/>
          </a:bodyPr>
          <a:lstStyle/>
          <a:p>
            <a:r>
              <a:rPr lang="en-US" sz="2800" dirty="0"/>
              <a:t>ECONOMIC ENGINE</a:t>
            </a:r>
          </a:p>
        </p:txBody>
      </p:sp>
      <p:sp>
        <p:nvSpPr>
          <p:cNvPr id="8" name="Heart 7"/>
          <p:cNvSpPr/>
          <p:nvPr/>
        </p:nvSpPr>
        <p:spPr>
          <a:xfrm>
            <a:off x="5878609" y="3100785"/>
            <a:ext cx="804702" cy="1019958"/>
          </a:xfrm>
          <a:prstGeom prst="heart">
            <a:avLst/>
          </a:prstGeom>
          <a:gradFill flip="none" rotWithShape="1">
            <a:gsLst>
              <a:gs pos="0">
                <a:schemeClr val="accent5">
                  <a:lumMod val="60000"/>
                  <a:lumOff val="40000"/>
                  <a:shade val="30000"/>
                  <a:satMod val="115000"/>
                </a:schemeClr>
              </a:gs>
              <a:gs pos="50000">
                <a:schemeClr val="accent5">
                  <a:lumMod val="60000"/>
                  <a:lumOff val="40000"/>
                  <a:shade val="67500"/>
                  <a:satMod val="115000"/>
                </a:schemeClr>
              </a:gs>
              <a:gs pos="100000">
                <a:schemeClr val="accent5">
                  <a:lumMod val="60000"/>
                  <a:lumOff val="40000"/>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347678" y="122630"/>
            <a:ext cx="3844322" cy="369332"/>
          </a:xfrm>
          <a:prstGeom prst="rect">
            <a:avLst/>
          </a:prstGeom>
          <a:noFill/>
        </p:spPr>
        <p:txBody>
          <a:bodyPr wrap="none" rtlCol="0">
            <a:spAutoFit/>
          </a:bodyPr>
          <a:lstStyle/>
          <a:p>
            <a:r>
              <a:rPr lang="en-US" dirty="0" smtClean="0"/>
              <a:t>Source: Jim Collins “Good to Great”</a:t>
            </a:r>
            <a:endParaRPr lang="en-US" dirty="0"/>
          </a:p>
        </p:txBody>
      </p:sp>
      <p:sp>
        <p:nvSpPr>
          <p:cNvPr id="10" name="TextBox 9"/>
          <p:cNvSpPr txBox="1"/>
          <p:nvPr/>
        </p:nvSpPr>
        <p:spPr>
          <a:xfrm>
            <a:off x="6930341" y="4778955"/>
            <a:ext cx="1382578" cy="369332"/>
          </a:xfrm>
          <a:prstGeom prst="rect">
            <a:avLst/>
          </a:prstGeom>
          <a:noFill/>
        </p:spPr>
        <p:txBody>
          <a:bodyPr wrap="square" rtlCol="0">
            <a:spAutoFit/>
          </a:bodyPr>
          <a:lstStyle/>
          <a:p>
            <a:r>
              <a:rPr lang="en-US" dirty="0" smtClean="0">
                <a:solidFill>
                  <a:schemeClr val="accent4">
                    <a:lumMod val="75000"/>
                  </a:schemeClr>
                </a:solidFill>
              </a:rPr>
              <a:t>Have a ride</a:t>
            </a:r>
            <a:endParaRPr lang="en-US" dirty="0">
              <a:solidFill>
                <a:schemeClr val="accent4">
                  <a:lumMod val="75000"/>
                </a:schemeClr>
              </a:solidFill>
            </a:endParaRPr>
          </a:p>
        </p:txBody>
      </p:sp>
      <p:sp>
        <p:nvSpPr>
          <p:cNvPr id="11" name="TextBox 10"/>
          <p:cNvSpPr txBox="1"/>
          <p:nvPr/>
        </p:nvSpPr>
        <p:spPr>
          <a:xfrm>
            <a:off x="5169991" y="1821350"/>
            <a:ext cx="2139835" cy="369332"/>
          </a:xfrm>
          <a:prstGeom prst="rect">
            <a:avLst/>
          </a:prstGeom>
          <a:noFill/>
        </p:spPr>
        <p:txBody>
          <a:bodyPr wrap="square" rtlCol="0">
            <a:spAutoFit/>
          </a:bodyPr>
          <a:lstStyle/>
          <a:p>
            <a:r>
              <a:rPr lang="en-US" dirty="0" smtClean="0">
                <a:solidFill>
                  <a:schemeClr val="accent4">
                    <a:lumMod val="75000"/>
                  </a:schemeClr>
                </a:solidFill>
              </a:rPr>
              <a:t>Surrender to spirit</a:t>
            </a:r>
            <a:endParaRPr lang="en-US" dirty="0">
              <a:solidFill>
                <a:schemeClr val="accent4">
                  <a:lumMod val="75000"/>
                </a:schemeClr>
              </a:solidFill>
            </a:endParaRPr>
          </a:p>
        </p:txBody>
      </p:sp>
      <p:sp>
        <p:nvSpPr>
          <p:cNvPr id="12" name="Oval 11"/>
          <p:cNvSpPr/>
          <p:nvPr/>
        </p:nvSpPr>
        <p:spPr>
          <a:xfrm>
            <a:off x="2444333" y="276816"/>
            <a:ext cx="7565032" cy="6406325"/>
          </a:xfrm>
          <a:prstGeom prst="ellipse">
            <a:avLst/>
          </a:prstGeom>
          <a:noFill/>
          <a:ln w="76200">
            <a:solidFill>
              <a:srgbClr val="0E48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9390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19087" y="185737"/>
            <a:ext cx="11553825" cy="6486525"/>
          </a:xfrm>
          <a:prstGeom prst="rect">
            <a:avLst/>
          </a:prstGeom>
        </p:spPr>
      </p:pic>
    </p:spTree>
    <p:extLst>
      <p:ext uri="{BB962C8B-B14F-4D97-AF65-F5344CB8AC3E}">
        <p14:creationId xmlns:p14="http://schemas.microsoft.com/office/powerpoint/2010/main" val="1991125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50282" y="470157"/>
            <a:ext cx="9012786" cy="5967413"/>
          </a:xfrm>
          <a:prstGeom prst="rect">
            <a:avLst/>
          </a:prstGeom>
        </p:spPr>
      </p:pic>
      <p:pic>
        <p:nvPicPr>
          <p:cNvPr id="6" name="Picture 5"/>
          <p:cNvPicPr>
            <a:picLocks noChangeAspect="1"/>
          </p:cNvPicPr>
          <p:nvPr/>
        </p:nvPicPr>
        <p:blipFill>
          <a:blip r:embed="rId4"/>
          <a:stretch>
            <a:fillRect/>
          </a:stretch>
        </p:blipFill>
        <p:spPr>
          <a:xfrm>
            <a:off x="8728759" y="908783"/>
            <a:ext cx="2645105" cy="5090160"/>
          </a:xfrm>
          <a:prstGeom prst="rect">
            <a:avLst/>
          </a:prstGeom>
        </p:spPr>
      </p:pic>
    </p:spTree>
    <p:extLst>
      <p:ext uri="{BB962C8B-B14F-4D97-AF65-F5344CB8AC3E}">
        <p14:creationId xmlns:p14="http://schemas.microsoft.com/office/powerpoint/2010/main" val="39968968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6265" y="2060345"/>
            <a:ext cx="10691033" cy="826265"/>
          </a:xfrm>
        </p:spPr>
        <p:txBody>
          <a:bodyPr>
            <a:normAutofit fontScale="90000"/>
          </a:bodyPr>
          <a:lstStyle/>
          <a:p>
            <a:r>
              <a:rPr lang="en-US" sz="6000" dirty="0">
                <a:solidFill>
                  <a:schemeClr val="accent1">
                    <a:lumMod val="60000"/>
                    <a:lumOff val="40000"/>
                  </a:schemeClr>
                </a:solidFill>
                <a:latin typeface="Aileron" panose="00000500000000000000" pitchFamily="50" charset="0"/>
              </a:rPr>
              <a:t>Be better than a machine</a:t>
            </a:r>
            <a:endParaRPr lang="en-US" sz="5400" dirty="0">
              <a:solidFill>
                <a:schemeClr val="accent2">
                  <a:lumMod val="60000"/>
                  <a:lumOff val="40000"/>
                </a:schemeClr>
              </a:solidFill>
              <a:latin typeface="Aileron" panose="00000500000000000000" pitchFamily="50" charset="0"/>
            </a:endParaRPr>
          </a:p>
        </p:txBody>
      </p:sp>
      <p:pic>
        <p:nvPicPr>
          <p:cNvPr id="4" name="Picture 3"/>
          <p:cNvPicPr>
            <a:picLocks noChangeAspect="1"/>
          </p:cNvPicPr>
          <p:nvPr/>
        </p:nvPicPr>
        <p:blipFill>
          <a:blip r:embed="rId3"/>
          <a:stretch>
            <a:fillRect/>
          </a:stretch>
        </p:blipFill>
        <p:spPr>
          <a:xfrm>
            <a:off x="2796154" y="-547377"/>
            <a:ext cx="6204807" cy="3846741"/>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28316709"/>
              </p:ext>
            </p:extLst>
          </p:nvPr>
        </p:nvGraphicFramePr>
        <p:xfrm>
          <a:off x="678857" y="3690156"/>
          <a:ext cx="10439400" cy="3360175"/>
        </p:xfrm>
        <a:graphic>
          <a:graphicData uri="http://schemas.openxmlformats.org/drawingml/2006/table">
            <a:tbl>
              <a:tblPr firstRow="1" firstCol="1" bandRow="1">
                <a:tableStyleId>{5C22544A-7EE6-4342-B048-85BDC9FD1C3A}</a:tableStyleId>
              </a:tblPr>
              <a:tblGrid>
                <a:gridCol w="10439400">
                  <a:extLst>
                    <a:ext uri="{9D8B030D-6E8A-4147-A177-3AD203B41FA5}">
                      <a16:colId xmlns="" xmlns:a16="http://schemas.microsoft.com/office/drawing/2014/main" val="613378041"/>
                    </a:ext>
                  </a:extLst>
                </a:gridCol>
              </a:tblGrid>
              <a:tr h="3360175">
                <a:tc>
                  <a:txBody>
                    <a:bodyPr/>
                    <a:lstStyle/>
                    <a:p>
                      <a:pPr marL="0" marR="0" algn="ctr">
                        <a:spcBef>
                          <a:spcPts val="0"/>
                        </a:spcBef>
                        <a:spcAft>
                          <a:spcPts val="0"/>
                        </a:spcAft>
                      </a:pPr>
                      <a:r>
                        <a:rPr lang="en-US" sz="2000" b="0" i="0" kern="1200" cap="all" dirty="0">
                          <a:solidFill>
                            <a:schemeClr val="accent1">
                              <a:lumMod val="60000"/>
                              <a:lumOff val="40000"/>
                            </a:schemeClr>
                          </a:solidFill>
                          <a:effectLst/>
                          <a:latin typeface="+mj-lt"/>
                          <a:ea typeface="+mj-ea"/>
                          <a:cs typeface="+mj-cs"/>
                        </a:rPr>
                        <a:t>Shannon “Shãn” Sutherland, AIF®, AAMS®, ADPA</a:t>
                      </a:r>
                      <a:r>
                        <a:rPr lang="en-US" sz="1200" b="0" i="0" kern="1200" cap="all" dirty="0">
                          <a:solidFill>
                            <a:schemeClr val="accent1">
                              <a:lumMod val="60000"/>
                              <a:lumOff val="40000"/>
                            </a:schemeClr>
                          </a:solidFill>
                          <a:effectLst/>
                          <a:latin typeface="+mj-lt"/>
                          <a:ea typeface="+mj-ea"/>
                          <a:cs typeface="+mj-cs"/>
                        </a:rPr>
                        <a:t>SM</a:t>
                      </a:r>
                      <a:r>
                        <a:rPr lang="en-US" sz="2000" b="0" i="0" kern="1200" cap="all" dirty="0">
                          <a:solidFill>
                            <a:schemeClr val="accent1">
                              <a:lumMod val="60000"/>
                              <a:lumOff val="40000"/>
                            </a:schemeClr>
                          </a:solidFill>
                          <a:effectLst/>
                          <a:latin typeface="+mj-lt"/>
                          <a:ea typeface="+mj-ea"/>
                          <a:cs typeface="+mj-cs"/>
                        </a:rPr>
                        <a:t> Wealth Advisor</a:t>
                      </a:r>
                    </a:p>
                    <a:p>
                      <a:pPr marL="0" marR="0" algn="ctr">
                        <a:spcBef>
                          <a:spcPts val="0"/>
                        </a:spcBef>
                        <a:spcAft>
                          <a:spcPts val="0"/>
                        </a:spcAft>
                      </a:pPr>
                      <a:r>
                        <a:rPr lang="en-US" sz="2000" b="0" i="0" kern="1200" cap="all" dirty="0">
                          <a:solidFill>
                            <a:schemeClr val="accent1">
                              <a:lumMod val="60000"/>
                              <a:lumOff val="40000"/>
                            </a:schemeClr>
                          </a:solidFill>
                          <a:effectLst/>
                          <a:latin typeface="+mj-lt"/>
                          <a:ea typeface="+mj-ea"/>
                          <a:cs typeface="+mj-cs"/>
                        </a:rPr>
                        <a:t>Simple Impact LLC</a:t>
                      </a:r>
                    </a:p>
                    <a:p>
                      <a:pPr marL="0" marR="0" algn="ctr">
                        <a:spcBef>
                          <a:spcPts val="0"/>
                        </a:spcBef>
                        <a:spcAft>
                          <a:spcPts val="0"/>
                        </a:spcAft>
                      </a:pPr>
                      <a:r>
                        <a:rPr lang="en-US" sz="2000" b="0" i="0" kern="1200" cap="all" dirty="0">
                          <a:solidFill>
                            <a:schemeClr val="accent1">
                              <a:lumMod val="60000"/>
                              <a:lumOff val="40000"/>
                            </a:schemeClr>
                          </a:solidFill>
                          <a:effectLst/>
                          <a:latin typeface="+mj-lt"/>
                          <a:ea typeface="+mj-ea"/>
                          <a:cs typeface="+mj-cs"/>
                        </a:rPr>
                        <a:t>2665 Main Street, Suite 240B</a:t>
                      </a:r>
                      <a:br>
                        <a:rPr lang="en-US" sz="2000" b="0" i="0" kern="1200" cap="all" dirty="0">
                          <a:solidFill>
                            <a:schemeClr val="accent1">
                              <a:lumMod val="60000"/>
                              <a:lumOff val="40000"/>
                            </a:schemeClr>
                          </a:solidFill>
                          <a:effectLst/>
                          <a:latin typeface="+mj-lt"/>
                          <a:ea typeface="+mj-ea"/>
                          <a:cs typeface="+mj-cs"/>
                        </a:rPr>
                      </a:br>
                      <a:r>
                        <a:rPr lang="en-US" sz="2000" b="0" i="0" kern="1200" cap="all" dirty="0">
                          <a:solidFill>
                            <a:schemeClr val="accent1">
                              <a:lumMod val="60000"/>
                              <a:lumOff val="40000"/>
                            </a:schemeClr>
                          </a:solidFill>
                          <a:effectLst/>
                          <a:latin typeface="+mj-lt"/>
                          <a:ea typeface="+mj-ea"/>
                          <a:cs typeface="+mj-cs"/>
                        </a:rPr>
                        <a:t>Santa Monica, CA 90405</a:t>
                      </a:r>
                    </a:p>
                    <a:p>
                      <a:pPr marL="0" marR="0" algn="ctr">
                        <a:spcBef>
                          <a:spcPts val="0"/>
                        </a:spcBef>
                        <a:spcAft>
                          <a:spcPts val="0"/>
                        </a:spcAft>
                      </a:pPr>
                      <a:r>
                        <a:rPr lang="en-US" sz="2000" b="0" i="0" kern="1200" cap="all" dirty="0">
                          <a:solidFill>
                            <a:schemeClr val="accent1">
                              <a:lumMod val="60000"/>
                              <a:lumOff val="40000"/>
                            </a:schemeClr>
                          </a:solidFill>
                          <a:effectLst/>
                          <a:latin typeface="+mj-lt"/>
                          <a:ea typeface="+mj-ea"/>
                          <a:cs typeface="+mj-cs"/>
                        </a:rPr>
                        <a:t>Phone 310-773-4411 | ssutherland@simpleimpactllc.com </a:t>
                      </a:r>
                    </a:p>
                    <a:p>
                      <a:pPr marL="0" marR="0" algn="ctr">
                        <a:spcBef>
                          <a:spcPts val="0"/>
                        </a:spcBef>
                        <a:spcAft>
                          <a:spcPts val="0"/>
                        </a:spcAft>
                      </a:pPr>
                      <a:endParaRPr lang="en-US" sz="1800" b="0" dirty="0">
                        <a:solidFill>
                          <a:schemeClr val="accent2">
                            <a:lumMod val="60000"/>
                            <a:lumOff val="40000"/>
                          </a:schemeClr>
                        </a:solidFill>
                        <a:effectLst/>
                        <a:latin typeface="Aileron" panose="00000500000000000000" pitchFamily="50" charset="0"/>
                      </a:endParaRPr>
                    </a:p>
                    <a:p>
                      <a:pPr marL="0" marR="0" algn="ctr">
                        <a:spcBef>
                          <a:spcPts val="0"/>
                        </a:spcBef>
                        <a:spcAft>
                          <a:spcPts val="0"/>
                        </a:spcAft>
                      </a:pPr>
                      <a:endParaRPr lang="en-US" sz="1200" b="0" dirty="0">
                        <a:solidFill>
                          <a:schemeClr val="accent2">
                            <a:lumMod val="60000"/>
                            <a:lumOff val="40000"/>
                          </a:schemeClr>
                        </a:solidFill>
                        <a:effectLst/>
                        <a:latin typeface="+mn-lt"/>
                      </a:endParaRPr>
                    </a:p>
                    <a:p>
                      <a:pPr marL="0" marR="0" algn="ctr">
                        <a:spcBef>
                          <a:spcPts val="0"/>
                        </a:spcBef>
                        <a:spcAft>
                          <a:spcPts val="0"/>
                        </a:spcAft>
                      </a:pPr>
                      <a:r>
                        <a:rPr lang="en-US" sz="1200" b="0" i="0" kern="1200" cap="all" dirty="0">
                          <a:solidFill>
                            <a:schemeClr val="accent1">
                              <a:lumMod val="60000"/>
                              <a:lumOff val="40000"/>
                            </a:schemeClr>
                          </a:solidFill>
                          <a:effectLst/>
                          <a:latin typeface="+mn-lt"/>
                          <a:ea typeface="+mj-ea"/>
                          <a:cs typeface="+mj-cs"/>
                        </a:rPr>
                        <a:t>       </a:t>
                      </a:r>
                    </a:p>
                    <a:p>
                      <a:pPr marL="0" marR="0" algn="ctr">
                        <a:spcBef>
                          <a:spcPts val="0"/>
                        </a:spcBef>
                        <a:spcAft>
                          <a:spcPts val="0"/>
                        </a:spcAft>
                      </a:pPr>
                      <a:r>
                        <a:rPr lang="en-US" sz="1200" b="0" i="0" kern="1200" cap="all" dirty="0">
                          <a:solidFill>
                            <a:schemeClr val="accent1">
                              <a:lumMod val="60000"/>
                              <a:lumOff val="40000"/>
                            </a:schemeClr>
                          </a:solidFill>
                          <a:effectLst/>
                          <a:latin typeface="+mn-lt"/>
                          <a:ea typeface="+mj-ea"/>
                          <a:cs typeface="+mj-cs"/>
                        </a:rPr>
                        <a:t>Shãn Sutherland (CA Insurance Lic. #0D28620) is a Registered Representative and an Investment Adviser Representative  with/and offers securities and advisory services through  Commonwealth Financial Network®, Member FINRA/SIPC,  a Registered Investment Adviser. Fixed insurance products and services offered by Simple Impact or CES Insurance Agency</a:t>
                      </a:r>
                    </a:p>
                  </a:txBody>
                  <a:tcPr marL="95250" marR="9525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4092752693"/>
                  </a:ext>
                </a:extLst>
              </a:tr>
            </a:tbl>
          </a:graphicData>
        </a:graphic>
      </p:graphicFrame>
    </p:spTree>
    <p:extLst>
      <p:ext uri="{BB962C8B-B14F-4D97-AF65-F5344CB8AC3E}">
        <p14:creationId xmlns:p14="http://schemas.microsoft.com/office/powerpoint/2010/main" val="2387502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3651354" y="254832"/>
            <a:ext cx="4953000" cy="6341848"/>
          </a:xfrm>
          <a:prstGeom prst="rect">
            <a:avLst/>
          </a:prstGeom>
        </p:spPr>
      </p:pic>
    </p:spTree>
    <p:extLst>
      <p:ext uri="{BB962C8B-B14F-4D97-AF65-F5344CB8AC3E}">
        <p14:creationId xmlns:p14="http://schemas.microsoft.com/office/powerpoint/2010/main" val="2780826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763877" y="1360528"/>
            <a:ext cx="8712654" cy="5135340"/>
          </a:xfrm>
          <a:prstGeom prst="rect">
            <a:avLst/>
          </a:prstGeom>
        </p:spPr>
      </p:pic>
      <p:sp>
        <p:nvSpPr>
          <p:cNvPr id="3" name="TextBox 2"/>
          <p:cNvSpPr txBox="1"/>
          <p:nvPr/>
        </p:nvSpPr>
        <p:spPr>
          <a:xfrm>
            <a:off x="5399229" y="285750"/>
            <a:ext cx="1103828" cy="369332"/>
          </a:xfrm>
          <a:prstGeom prst="rect">
            <a:avLst/>
          </a:prstGeom>
          <a:noFill/>
        </p:spPr>
        <p:txBody>
          <a:bodyPr wrap="none" rtlCol="0">
            <a:spAutoFit/>
          </a:bodyPr>
          <a:lstStyle/>
          <a:p>
            <a:r>
              <a:rPr lang="en-US" b="1">
                <a:solidFill>
                  <a:srgbClr val="FDBA61"/>
                </a:solidFill>
              </a:rPr>
              <a:t>S&amp;P 500</a:t>
            </a:r>
          </a:p>
        </p:txBody>
      </p:sp>
      <p:sp>
        <p:nvSpPr>
          <p:cNvPr id="4" name="Rectangle 3"/>
          <p:cNvSpPr/>
          <p:nvPr/>
        </p:nvSpPr>
        <p:spPr>
          <a:xfrm>
            <a:off x="1523847" y="655082"/>
            <a:ext cx="8854593" cy="646331"/>
          </a:xfrm>
          <a:prstGeom prst="rect">
            <a:avLst/>
          </a:prstGeom>
        </p:spPr>
        <p:txBody>
          <a:bodyPr wrap="square">
            <a:spAutoFit/>
          </a:bodyPr>
          <a:lstStyle/>
          <a:p>
            <a:pPr algn="ctr"/>
            <a:r>
              <a:rPr lang="en-US" sz="1200">
                <a:solidFill>
                  <a:srgbClr val="FDBA61"/>
                </a:solidFill>
                <a:latin typeface="Tahoma" panose="020B0604030504040204" pitchFamily="34" charset="0"/>
              </a:rPr>
              <a:t>The Standard &amp; Poor's (S&amp;P) 500 Index tracks the performance of 500 widely held, large-capitalization US stocks. </a:t>
            </a:r>
          </a:p>
          <a:p>
            <a:pPr algn="ctr"/>
            <a:r>
              <a:rPr lang="en-US" sz="1200">
                <a:solidFill>
                  <a:srgbClr val="FDBA61"/>
                </a:solidFill>
                <a:latin typeface="Tahoma" panose="020B0604030504040204" pitchFamily="34" charset="0"/>
              </a:rPr>
              <a:t>-index disclosure: All indices are unmanaged and investors cannot actually invest directly into an index. Unlike investments, indices do not incur management fees, charges, or expenses. Past performance does not guarantee future results</a:t>
            </a:r>
          </a:p>
        </p:txBody>
      </p:sp>
    </p:spTree>
    <p:extLst>
      <p:ext uri="{BB962C8B-B14F-4D97-AF65-F5344CB8AC3E}">
        <p14:creationId xmlns:p14="http://schemas.microsoft.com/office/powerpoint/2010/main" val="1702824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1289154" y="207749"/>
            <a:ext cx="9513420" cy="6396256"/>
          </a:xfrm>
          <a:prstGeom prst="rect">
            <a:avLst/>
          </a:prstGeom>
        </p:spPr>
      </p:pic>
    </p:spTree>
    <p:extLst>
      <p:ext uri="{BB962C8B-B14F-4D97-AF65-F5344CB8AC3E}">
        <p14:creationId xmlns:p14="http://schemas.microsoft.com/office/powerpoint/2010/main" val="2345597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86281" y="1078231"/>
            <a:ext cx="4778427" cy="5488944"/>
          </a:xfrm>
          <a:prstGeom prst="rect">
            <a:avLst/>
          </a:prstGeom>
        </p:spPr>
      </p:pic>
      <p:sp>
        <p:nvSpPr>
          <p:cNvPr id="3" name="Rectangle 2"/>
          <p:cNvSpPr/>
          <p:nvPr/>
        </p:nvSpPr>
        <p:spPr>
          <a:xfrm>
            <a:off x="1152318" y="308790"/>
            <a:ext cx="9655207" cy="769441"/>
          </a:xfrm>
          <a:prstGeom prst="rect">
            <a:avLst/>
          </a:prstGeom>
        </p:spPr>
        <p:txBody>
          <a:bodyPr wrap="none">
            <a:spAutoFit/>
          </a:bodyPr>
          <a:lstStyle/>
          <a:p>
            <a:r>
              <a:rPr lang="en-US" sz="4400" dirty="0">
                <a:solidFill>
                  <a:schemeClr val="accent1">
                    <a:lumMod val="60000"/>
                    <a:lumOff val="40000"/>
                  </a:schemeClr>
                </a:solidFill>
                <a:latin typeface="Aileron" panose="00000500000000000000" pitchFamily="50" charset="0"/>
              </a:rPr>
              <a:t>HOW DO WE BEAT THE MACHINES?</a:t>
            </a:r>
            <a:endParaRPr lang="en-US" sz="4400" dirty="0"/>
          </a:p>
        </p:txBody>
      </p:sp>
    </p:spTree>
    <p:extLst>
      <p:ext uri="{BB962C8B-B14F-4D97-AF65-F5344CB8AC3E}">
        <p14:creationId xmlns:p14="http://schemas.microsoft.com/office/powerpoint/2010/main" val="4233381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170534" y="1129258"/>
            <a:ext cx="7003946" cy="5374253"/>
          </a:xfrm>
          <a:prstGeom prst="rect">
            <a:avLst/>
          </a:prstGeom>
        </p:spPr>
      </p:pic>
      <p:sp>
        <p:nvSpPr>
          <p:cNvPr id="6" name="Rectangle 5"/>
          <p:cNvSpPr/>
          <p:nvPr/>
        </p:nvSpPr>
        <p:spPr>
          <a:xfrm>
            <a:off x="1164800" y="488154"/>
            <a:ext cx="9993441" cy="769441"/>
          </a:xfrm>
          <a:prstGeom prst="rect">
            <a:avLst/>
          </a:prstGeom>
        </p:spPr>
        <p:txBody>
          <a:bodyPr wrap="none">
            <a:spAutoFit/>
          </a:bodyPr>
          <a:lstStyle/>
          <a:p>
            <a:r>
              <a:rPr lang="en-US" sz="4400" dirty="0">
                <a:solidFill>
                  <a:schemeClr val="accent1">
                    <a:lumMod val="60000"/>
                    <a:lumOff val="40000"/>
                  </a:schemeClr>
                </a:solidFill>
                <a:latin typeface="Aileron" panose="00000500000000000000" pitchFamily="50" charset="0"/>
              </a:rPr>
              <a:t>Sea </a:t>
            </a:r>
            <a:r>
              <a:rPr lang="en-US" sz="4400" dirty="0" err="1">
                <a:solidFill>
                  <a:schemeClr val="accent1">
                    <a:lumMod val="60000"/>
                    <a:lumOff val="40000"/>
                  </a:schemeClr>
                </a:solidFill>
                <a:latin typeface="Aileron" panose="00000500000000000000" pitchFamily="50" charset="0"/>
              </a:rPr>
              <a:t>indiscutiblemente</a:t>
            </a:r>
            <a:r>
              <a:rPr lang="en-US" sz="4400" dirty="0">
                <a:solidFill>
                  <a:schemeClr val="accent1">
                    <a:lumMod val="60000"/>
                    <a:lumOff val="40000"/>
                  </a:schemeClr>
                </a:solidFill>
                <a:latin typeface="Aileron" panose="00000500000000000000" pitchFamily="50" charset="0"/>
              </a:rPr>
              <a:t> </a:t>
            </a:r>
            <a:r>
              <a:rPr lang="en-US" sz="4400" dirty="0" err="1">
                <a:solidFill>
                  <a:schemeClr val="accent1">
                    <a:lumMod val="60000"/>
                    <a:lumOff val="40000"/>
                  </a:schemeClr>
                </a:solidFill>
                <a:latin typeface="Aileron" panose="00000500000000000000" pitchFamily="50" charset="0"/>
              </a:rPr>
              <a:t>valioso</a:t>
            </a:r>
            <a:endParaRPr lang="en-US" sz="4400" dirty="0"/>
          </a:p>
        </p:txBody>
      </p:sp>
    </p:spTree>
    <p:extLst>
      <p:ext uri="{BB962C8B-B14F-4D97-AF65-F5344CB8AC3E}">
        <p14:creationId xmlns:p14="http://schemas.microsoft.com/office/powerpoint/2010/main" val="460205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3279" y="0"/>
            <a:ext cx="6083858" cy="6435068"/>
          </a:xfrm>
          <a:prstGeom prst="rect">
            <a:avLst/>
          </a:prstGeom>
        </p:spPr>
      </p:pic>
    </p:spTree>
    <p:extLst>
      <p:ext uri="{BB962C8B-B14F-4D97-AF65-F5344CB8AC3E}">
        <p14:creationId xmlns:p14="http://schemas.microsoft.com/office/powerpoint/2010/main" val="4098975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981151" y="1258383"/>
            <a:ext cx="10153943" cy="5300913"/>
          </a:xfrm>
          <a:prstGeom prst="rect">
            <a:avLst/>
          </a:prstGeom>
        </p:spPr>
      </p:pic>
      <p:sp>
        <p:nvSpPr>
          <p:cNvPr id="6" name="Rectangle 5"/>
          <p:cNvSpPr/>
          <p:nvPr/>
        </p:nvSpPr>
        <p:spPr>
          <a:xfrm>
            <a:off x="487680" y="488942"/>
            <a:ext cx="11262360" cy="769441"/>
          </a:xfrm>
          <a:prstGeom prst="rect">
            <a:avLst/>
          </a:prstGeom>
        </p:spPr>
        <p:txBody>
          <a:bodyPr wrap="square">
            <a:spAutoFit/>
          </a:bodyPr>
          <a:lstStyle/>
          <a:p>
            <a:r>
              <a:rPr lang="en-US" sz="4400" dirty="0">
                <a:solidFill>
                  <a:schemeClr val="accent1">
                    <a:lumMod val="60000"/>
                    <a:lumOff val="40000"/>
                  </a:schemeClr>
                </a:solidFill>
                <a:latin typeface="Aileron" panose="00000500000000000000" pitchFamily="50" charset="0"/>
              </a:rPr>
              <a:t>FAILURES ARE  LEGOS OF MY SUCCESS</a:t>
            </a:r>
            <a:endParaRPr lang="en-US" sz="4400" dirty="0"/>
          </a:p>
        </p:txBody>
      </p:sp>
    </p:spTree>
    <p:extLst>
      <p:ext uri="{BB962C8B-B14F-4D97-AF65-F5344CB8AC3E}">
        <p14:creationId xmlns:p14="http://schemas.microsoft.com/office/powerpoint/2010/main" val="3037963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645084" y="327350"/>
            <a:ext cx="10599595" cy="5908558"/>
          </a:xfrm>
          <a:prstGeom prst="rect">
            <a:avLst/>
          </a:prstGeom>
        </p:spPr>
      </p:pic>
    </p:spTree>
    <p:extLst>
      <p:ext uri="{BB962C8B-B14F-4D97-AF65-F5344CB8AC3E}">
        <p14:creationId xmlns:p14="http://schemas.microsoft.com/office/powerpoint/2010/main" val="278721283"/>
      </p:ext>
    </p:extLst>
  </p:cSld>
  <p:clrMapOvr>
    <a:masterClrMapping/>
  </p:clrMapOvr>
</p:sld>
</file>

<file path=ppt/theme/theme1.xml><?xml version="1.0" encoding="utf-8"?>
<a:theme xmlns:a="http://schemas.openxmlformats.org/drawingml/2006/main" name="Gallery">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1353</TotalTime>
  <Words>215</Words>
  <Application>Microsoft Office PowerPoint</Application>
  <PresentationFormat>Widescreen</PresentationFormat>
  <Paragraphs>48</Paragraphs>
  <Slides>15</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Aileron</vt:lpstr>
      <vt:lpstr>Arial</vt:lpstr>
      <vt:lpstr>Calibri</vt:lpstr>
      <vt:lpstr>Tahoma</vt:lpstr>
      <vt:lpstr>Times New Roman</vt:lpstr>
      <vt:lpstr>Gallery</vt:lpstr>
      <vt:lpstr>ARE YOU BETTER THAN A MACHINE?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 better than a machine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Shannon Sutherland</dc:creator>
  <cp:lastModifiedBy>Shannon</cp:lastModifiedBy>
  <cp:revision>99</cp:revision>
  <cp:lastPrinted>2017-03-03T05:19:03Z</cp:lastPrinted>
  <dcterms:created xsi:type="dcterms:W3CDTF">2017-01-11T23:24:58Z</dcterms:created>
  <dcterms:modified xsi:type="dcterms:W3CDTF">2017-03-09T23:09:51Z</dcterms:modified>
</cp:coreProperties>
</file>