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79" r:id="rId4"/>
    <p:sldId id="280" r:id="rId5"/>
    <p:sldId id="260" r:id="rId6"/>
    <p:sldId id="261" r:id="rId7"/>
    <p:sldId id="282" r:id="rId8"/>
    <p:sldId id="293" r:id="rId9"/>
    <p:sldId id="281" r:id="rId10"/>
    <p:sldId id="287" r:id="rId11"/>
    <p:sldId id="265" r:id="rId12"/>
    <p:sldId id="284" r:id="rId13"/>
    <p:sldId id="267" r:id="rId14"/>
    <p:sldId id="285" r:id="rId15"/>
    <p:sldId id="286" r:id="rId16"/>
    <p:sldId id="289" r:id="rId17"/>
    <p:sldId id="270" r:id="rId18"/>
    <p:sldId id="269" r:id="rId19"/>
    <p:sldId id="290" r:id="rId20"/>
    <p:sldId id="291" r:id="rId21"/>
    <p:sldId id="275" r:id="rId22"/>
    <p:sldId id="274" r:id="rId23"/>
    <p:sldId id="292" r:id="rId24"/>
    <p:sldId id="288" r:id="rId25"/>
    <p:sldId id="27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C4"/>
    <a:srgbClr val="AAEC39"/>
    <a:srgbClr val="1F2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6" d="100"/>
          <a:sy n="136" d="100"/>
        </p:scale>
        <p:origin x="-166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6_2" csCatId="accent6" phldr="1"/>
      <dgm:spPr/>
    </dgm:pt>
    <dgm:pt modelId="{9DF16435-D83C-43CC-88F7-B2FF0728BDD3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I completed my diploma in visual communications   from the University of Phoenix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CA52AC76-7BB2-413C-9E11-86D38414CFD5}" type="parTrans" cxnId="{4C08DC19-C4DB-42DD-AFF3-3B376FBE56A0}">
      <dgm:prSet/>
      <dgm:spPr/>
      <dgm:t>
        <a:bodyPr/>
        <a:lstStyle/>
        <a:p>
          <a:endParaRPr lang="en-US"/>
        </a:p>
      </dgm:t>
    </dgm:pt>
    <dgm:pt modelId="{517BB5CF-1D96-4F22-8A23-281004CAC4AB}" type="sibTrans" cxnId="{4C08DC19-C4DB-42DD-AFF3-3B376FBE56A0}">
      <dgm:prSet/>
      <dgm:spPr/>
      <dgm:t>
        <a:bodyPr/>
        <a:lstStyle/>
        <a:p>
          <a:endParaRPr lang="en-US"/>
        </a:p>
      </dgm:t>
    </dgm:pt>
    <dgm:pt modelId="{2D8EC281-7FD2-4949-B782-9554AE8D8903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I was </a:t>
          </a:r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made a Journeyman stagehand in IATSE 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02539D6B-BCA0-40DA-AE90-785F17D4311C}" type="parTrans" cxnId="{8A517886-B1DE-4194-94CD-5F7FD1872650}">
      <dgm:prSet/>
      <dgm:spPr/>
      <dgm:t>
        <a:bodyPr/>
        <a:lstStyle/>
        <a:p>
          <a:endParaRPr lang="en-US"/>
        </a:p>
      </dgm:t>
    </dgm:pt>
    <dgm:pt modelId="{DF2CC60B-4232-4347-8942-424BC47FE99D}" type="sibTrans" cxnId="{8A517886-B1DE-4194-94CD-5F7FD1872650}">
      <dgm:prSet/>
      <dgm:spPr/>
      <dgm:t>
        <a:bodyPr/>
        <a:lstStyle/>
        <a:p>
          <a:endParaRPr lang="en-US"/>
        </a:p>
      </dgm:t>
    </dgm:pt>
    <dgm:pt modelId="{916EA4CA-F191-44E9-BDEC-685BAEB5F89C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I am now the </a:t>
          </a:r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Creative Director of an International language school, an internationally exhibited fine-artist and a guest star on television programs.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BEB69C27-4E21-4B43-8203-2A91631C23E6}" type="parTrans" cxnId="{E4ED2F5A-DDAD-40C7-AB8D-5EB85B1F32BA}">
      <dgm:prSet/>
      <dgm:spPr/>
      <dgm:t>
        <a:bodyPr/>
        <a:lstStyle/>
        <a:p>
          <a:endParaRPr lang="en-US"/>
        </a:p>
      </dgm:t>
    </dgm:pt>
    <dgm:pt modelId="{24D33D95-3CC9-4ECF-947A-3EB9CB8F05FA}" type="sibTrans" cxnId="{E4ED2F5A-DDAD-40C7-AB8D-5EB85B1F32BA}">
      <dgm:prSet/>
      <dgm:spPr/>
      <dgm:t>
        <a:bodyPr/>
        <a:lstStyle/>
        <a:p>
          <a:endParaRPr lang="en-US"/>
        </a:p>
      </dgm:t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/>
      <dgm:spPr/>
    </dgm:pt>
    <dgm:pt modelId="{C1F15EE0-C9B7-41DF-A01C-F918C34A425B}" type="pres">
      <dgm:prSet presAssocID="{117D8BAD-65C0-428B-B763-D5C262BA017E}" presName="arrowDiagram3" presStyleCnt="0"/>
      <dgm:spPr/>
    </dgm:pt>
    <dgm:pt modelId="{2208C8A2-51B6-864C-804A-BD967CB45B01}" type="pres">
      <dgm:prSet presAssocID="{2D8EC281-7FD2-4949-B782-9554AE8D8903}" presName="bullet3a" presStyleLbl="node1" presStyleIdx="0" presStyleCnt="3"/>
      <dgm:spPr/>
    </dgm:pt>
    <dgm:pt modelId="{3888F5B6-4C1D-1948-8BDC-64F378014E33}" type="pres">
      <dgm:prSet presAssocID="{2D8EC281-7FD2-4949-B782-9554AE8D8903}" presName="textBox3a" presStyleLbl="revTx" presStyleIdx="0" presStyleCnt="3" custLinFactNeighborX="93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77929E-2521-DA4B-A3F0-4797D22E0F1E}" type="pres">
      <dgm:prSet presAssocID="{9DF16435-D83C-43CC-88F7-B2FF0728BDD3}" presName="bullet3b" presStyleLbl="node1" presStyleIdx="1" presStyleCnt="3"/>
      <dgm:spPr/>
    </dgm:pt>
    <dgm:pt modelId="{4384CF9B-095F-C34A-AF28-41E8777EC18C}" type="pres">
      <dgm:prSet presAssocID="{9DF16435-D83C-43CC-88F7-B2FF0728BDD3}" presName="textBox3b" presStyleLbl="revTx" presStyleIdx="1" presStyleCnt="3" custLinFactNeighborX="69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2077A-70E6-4C4C-A836-EA56EC69D16A}" type="pres">
      <dgm:prSet presAssocID="{916EA4CA-F191-44E9-BDEC-685BAEB5F89C}" presName="bullet3c" presStyleLbl="node1" presStyleIdx="2" presStyleCnt="3"/>
      <dgm:spPr/>
    </dgm:pt>
    <dgm:pt modelId="{17067309-CB33-4035-BF41-24F82CD4A52A}" type="pres">
      <dgm:prSet presAssocID="{916EA4CA-F191-44E9-BDEC-685BAEB5F89C}" presName="textBox3c" presStyleLbl="revTx" presStyleIdx="2" presStyleCnt="3" custLinFactNeighborX="6627" custLinFactNeighborY="14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497D41-EE58-5E48-A5CB-A20BF157F36B}" type="presOf" srcId="{916EA4CA-F191-44E9-BDEC-685BAEB5F89C}" destId="{17067309-CB33-4035-BF41-24F82CD4A52A}" srcOrd="0" destOrd="0" presId="urn:microsoft.com/office/officeart/2005/8/layout/arrow2"/>
    <dgm:cxn modelId="{8A517886-B1DE-4194-94CD-5F7FD1872650}" srcId="{117D8BAD-65C0-428B-B763-D5C262BA017E}" destId="{2D8EC281-7FD2-4949-B782-9554AE8D8903}" srcOrd="0" destOrd="0" parTransId="{02539D6B-BCA0-40DA-AE90-785F17D4311C}" sibTransId="{DF2CC60B-4232-4347-8942-424BC47FE99D}"/>
    <dgm:cxn modelId="{9693F586-B490-4B88-90A7-F464D797084B}" type="presOf" srcId="{117D8BAD-65C0-428B-B763-D5C262BA017E}" destId="{2CA1C279-8CAF-4522-A11C-0306FA8C7E1F}" srcOrd="0" destOrd="0" presId="urn:microsoft.com/office/officeart/2005/8/layout/arrow2"/>
    <dgm:cxn modelId="{C90A972A-0972-D547-87DD-E7D2D5787B58}" type="presOf" srcId="{9DF16435-D83C-43CC-88F7-B2FF0728BDD3}" destId="{4384CF9B-095F-C34A-AF28-41E8777EC18C}" srcOrd="0" destOrd="0" presId="urn:microsoft.com/office/officeart/2005/8/layout/arrow2"/>
    <dgm:cxn modelId="{0C4FF0EF-8AAF-6B45-A330-E5503B6A087D}" type="presOf" srcId="{2D8EC281-7FD2-4949-B782-9554AE8D8903}" destId="{3888F5B6-4C1D-1948-8BDC-64F378014E33}" srcOrd="0" destOrd="0" presId="urn:microsoft.com/office/officeart/2005/8/layout/arrow2"/>
    <dgm:cxn modelId="{E4ED2F5A-DDAD-40C7-AB8D-5EB85B1F32BA}" srcId="{117D8BAD-65C0-428B-B763-D5C262BA017E}" destId="{916EA4CA-F191-44E9-BDEC-685BAEB5F89C}" srcOrd="2" destOrd="0" parTransId="{BEB69C27-4E21-4B43-8203-2A91631C23E6}" sibTransId="{24D33D95-3CC9-4ECF-947A-3EB9CB8F05FA}"/>
    <dgm:cxn modelId="{4C08DC19-C4DB-42DD-AFF3-3B376FBE56A0}" srcId="{117D8BAD-65C0-428B-B763-D5C262BA017E}" destId="{9DF16435-D83C-43CC-88F7-B2FF0728BDD3}" srcOrd="1" destOrd="0" parTransId="{CA52AC76-7BB2-413C-9E11-86D38414CFD5}" sibTransId="{517BB5CF-1D96-4F22-8A23-281004CAC4AB}"/>
    <dgm:cxn modelId="{0D038166-238B-9D41-9E48-FBBC1A120D67}" type="presParOf" srcId="{2CA1C279-8CAF-4522-A11C-0306FA8C7E1F}" destId="{A0B6057C-B937-4C17-83EE-1379B4801F9C}" srcOrd="0" destOrd="0" presId="urn:microsoft.com/office/officeart/2005/8/layout/arrow2"/>
    <dgm:cxn modelId="{F84AFBC1-4B06-9449-87C8-DE14D0934E43}" type="presParOf" srcId="{2CA1C279-8CAF-4522-A11C-0306FA8C7E1F}" destId="{C1F15EE0-C9B7-41DF-A01C-F918C34A425B}" srcOrd="1" destOrd="0" presId="urn:microsoft.com/office/officeart/2005/8/layout/arrow2"/>
    <dgm:cxn modelId="{ED57746C-1E95-7B44-A34A-3D9D0F4BB10E}" type="presParOf" srcId="{C1F15EE0-C9B7-41DF-A01C-F918C34A425B}" destId="{2208C8A2-51B6-864C-804A-BD967CB45B01}" srcOrd="0" destOrd="0" presId="urn:microsoft.com/office/officeart/2005/8/layout/arrow2"/>
    <dgm:cxn modelId="{9B81B19D-991E-7249-B99F-506915B84C1F}" type="presParOf" srcId="{C1F15EE0-C9B7-41DF-A01C-F918C34A425B}" destId="{3888F5B6-4C1D-1948-8BDC-64F378014E33}" srcOrd="1" destOrd="0" presId="urn:microsoft.com/office/officeart/2005/8/layout/arrow2"/>
    <dgm:cxn modelId="{24D6C85C-232F-CF44-A139-EF0CA8E8FA14}" type="presParOf" srcId="{C1F15EE0-C9B7-41DF-A01C-F918C34A425B}" destId="{8677929E-2521-DA4B-A3F0-4797D22E0F1E}" srcOrd="2" destOrd="0" presId="urn:microsoft.com/office/officeart/2005/8/layout/arrow2"/>
    <dgm:cxn modelId="{ED94DE0A-0AD6-2F4F-81C4-972C866AF67E}" type="presParOf" srcId="{C1F15EE0-C9B7-41DF-A01C-F918C34A425B}" destId="{4384CF9B-095F-C34A-AF28-41E8777EC18C}" srcOrd="3" destOrd="0" presId="urn:microsoft.com/office/officeart/2005/8/layout/arrow2"/>
    <dgm:cxn modelId="{C885E211-9391-E241-B695-BEC2FB0A20AE}" type="presParOf" srcId="{C1F15EE0-C9B7-41DF-A01C-F918C34A425B}" destId="{EA92077A-70E6-4C4C-A836-EA56EC69D16A}" srcOrd="4" destOrd="0" presId="urn:microsoft.com/office/officeart/2005/8/layout/arrow2"/>
    <dgm:cxn modelId="{FE052856-8176-834C-B2C6-D15D8BA59365}" type="presParOf" srcId="{C1F15EE0-C9B7-41DF-A01C-F918C34A425B}" destId="{17067309-CB33-4035-BF41-24F82CD4A52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6057C-B937-4C17-83EE-1379B4801F9C}">
      <dsp:nvSpPr>
        <dsp:cNvPr id="0" name=""/>
        <dsp:cNvSpPr/>
      </dsp:nvSpPr>
      <dsp:spPr>
        <a:xfrm>
          <a:off x="494029" y="0"/>
          <a:ext cx="7241540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8C8A2-51B6-864C-804A-BD967CB45B01}">
      <dsp:nvSpPr>
        <dsp:cNvPr id="0" name=""/>
        <dsp:cNvSpPr/>
      </dsp:nvSpPr>
      <dsp:spPr>
        <a:xfrm>
          <a:off x="1413705" y="3123819"/>
          <a:ext cx="188280" cy="18828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8F5B6-4C1D-1948-8BDC-64F378014E33}">
      <dsp:nvSpPr>
        <dsp:cNvPr id="0" name=""/>
        <dsp:cNvSpPr/>
      </dsp:nvSpPr>
      <dsp:spPr>
        <a:xfrm>
          <a:off x="1665521" y="3217959"/>
          <a:ext cx="1687279" cy="130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66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I was </a:t>
          </a:r>
          <a:r>
            <a:rPr lang="en-US" sz="18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made a Journeyman stagehand in IATSE </a:t>
          </a:r>
          <a:endParaRPr lang="en-US" sz="18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1665521" y="3217959"/>
        <a:ext cx="1687279" cy="1308003"/>
      </dsp:txXfrm>
    </dsp:sp>
    <dsp:sp modelId="{8677929E-2521-DA4B-A3F0-4797D22E0F1E}">
      <dsp:nvSpPr>
        <dsp:cNvPr id="0" name=""/>
        <dsp:cNvSpPr/>
      </dsp:nvSpPr>
      <dsp:spPr>
        <a:xfrm>
          <a:off x="3075638" y="1893662"/>
          <a:ext cx="340352" cy="34035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4CF9B-095F-C34A-AF28-41E8777EC18C}">
      <dsp:nvSpPr>
        <dsp:cNvPr id="0" name=""/>
        <dsp:cNvSpPr/>
      </dsp:nvSpPr>
      <dsp:spPr>
        <a:xfrm>
          <a:off x="3367438" y="2063839"/>
          <a:ext cx="1737969" cy="2462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46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I completed my diploma in visual communications   from the University of Phoenix</a:t>
          </a:r>
          <a:endParaRPr lang="en-US" sz="18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3367438" y="2063839"/>
        <a:ext cx="1737969" cy="2462123"/>
      </dsp:txXfrm>
    </dsp:sp>
    <dsp:sp modelId="{EA92077A-70E6-4C4C-A836-EA56EC69D16A}">
      <dsp:nvSpPr>
        <dsp:cNvPr id="0" name=""/>
        <dsp:cNvSpPr/>
      </dsp:nvSpPr>
      <dsp:spPr>
        <a:xfrm>
          <a:off x="5074304" y="1145068"/>
          <a:ext cx="470700" cy="4707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67309-CB33-4035-BF41-24F82CD4A52A}">
      <dsp:nvSpPr>
        <dsp:cNvPr id="0" name=""/>
        <dsp:cNvSpPr/>
      </dsp:nvSpPr>
      <dsp:spPr>
        <a:xfrm>
          <a:off x="5424829" y="1380418"/>
          <a:ext cx="1737969" cy="3145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41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I am now the </a:t>
          </a:r>
          <a:r>
            <a:rPr lang="en-US" sz="18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Creative Director of an International language school, an internationally exhibited fine-artist and a guest star on television programs.</a:t>
          </a:r>
          <a:endParaRPr lang="en-US" sz="18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5424829" y="1380418"/>
        <a:ext cx="1737969" cy="3145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2/6/17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41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role specifically (responsibilities, typical work week, direct reports,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2/6/17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2/6/17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2/6/17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2/6/17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rgbClr val="00BAC4"/>
                </a:solidFill>
                <a:effectLst/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2/6/17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2/6/17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2/6/17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2/6/17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2/6/17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  <a:latin typeface="Avenir Black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2/6/17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2/6/17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322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2/6/17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 cap="all">
          <a:solidFill>
            <a:srgbClr val="00BAC4"/>
          </a:solidFill>
          <a:effectLst/>
          <a:latin typeface="Avenir Heavy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5" Type="http://schemas.openxmlformats.org/officeDocument/2006/relationships/image" Target="../media/image34.jp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8600" y="-228600"/>
            <a:ext cx="9601200" cy="7162800"/>
          </a:xfrm>
          <a:prstGeom prst="rect">
            <a:avLst/>
          </a:prstGeom>
          <a:solidFill>
            <a:srgbClr val="1F27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609600"/>
          </a:xfrm>
        </p:spPr>
        <p:txBody>
          <a:bodyPr/>
          <a:lstStyle/>
          <a:p>
            <a:r>
              <a:rPr lang="en-US" dirty="0" smtClean="0">
                <a:cs typeface="Avenir Roman"/>
              </a:rPr>
              <a:t> Artist/Actor</a:t>
            </a:r>
            <a:endParaRPr lang="en-US" dirty="0">
              <a:latin typeface="Avenir Roman"/>
              <a:cs typeface="Avenir Roman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19665" y="1295400"/>
            <a:ext cx="9144000" cy="2895601"/>
          </a:xfrm>
        </p:spPr>
        <p:txBody>
          <a:bodyPr/>
          <a:lstStyle/>
          <a:p>
            <a:r>
              <a:rPr lang="en-US" sz="6000" dirty="0" smtClean="0">
                <a:solidFill>
                  <a:srgbClr val="00BAC4"/>
                </a:solidFill>
                <a:effectLst/>
                <a:latin typeface="Avenir Black"/>
                <a:cs typeface="Avenir Black"/>
              </a:rPr>
              <a:t>Ralph Michael </a:t>
            </a:r>
            <a:r>
              <a:rPr lang="en-US" sz="6000" dirty="0" err="1" smtClean="0">
                <a:solidFill>
                  <a:srgbClr val="00BAC4"/>
                </a:solidFill>
                <a:effectLst/>
                <a:latin typeface="Avenir Black"/>
                <a:cs typeface="Avenir Black"/>
              </a:rPr>
              <a:t>Brekan</a:t>
            </a:r>
            <a:endParaRPr lang="en-US" sz="6000" dirty="0">
              <a:solidFill>
                <a:srgbClr val="00BAC4"/>
              </a:solidFill>
              <a:effectLst/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88426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Getting in to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top few things I did to prepare for college were:</a:t>
            </a:r>
            <a:endParaRPr lang="en-US" dirty="0" smtClean="0"/>
          </a:p>
          <a:p>
            <a:pPr lvl="1"/>
            <a:r>
              <a:rPr lang="en-US" dirty="0" smtClean="0"/>
              <a:t> AP coursework in fine art</a:t>
            </a:r>
          </a:p>
          <a:p>
            <a:pPr lvl="1"/>
            <a:r>
              <a:rPr lang="en-US" dirty="0" smtClean="0"/>
              <a:t>Portfolio reviews for admissions into art schools</a:t>
            </a:r>
          </a:p>
          <a:p>
            <a:pPr lvl="1"/>
            <a:r>
              <a:rPr lang="en-US" dirty="0" smtClean="0"/>
              <a:t>Travel to visit art schools in Chicago and New York.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352800"/>
            <a:ext cx="8572500" cy="1435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648200"/>
            <a:ext cx="1905000" cy="196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4648200"/>
            <a:ext cx="2057400" cy="1777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876800"/>
            <a:ext cx="25400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5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ctr"/>
            <a:r>
              <a:rPr lang="en-US" dirty="0" smtClean="0"/>
              <a:t>I </a:t>
            </a:r>
            <a:r>
              <a:rPr lang="en-US" dirty="0" smtClean="0"/>
              <a:t>entered </a:t>
            </a:r>
            <a:r>
              <a:rPr lang="en-US" dirty="0" smtClean="0"/>
              <a:t>college </a:t>
            </a:r>
            <a:r>
              <a:rPr lang="en-US" dirty="0" smtClean="0"/>
              <a:t>in Scottsdale, Arizona at       Scottsdale Community College. </a:t>
            </a:r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14600"/>
            <a:ext cx="365760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2971800"/>
            <a:ext cx="4216400" cy="193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667000"/>
            <a:ext cx="27432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6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Things I enjoyed in College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600200"/>
            <a:ext cx="4572000" cy="609600"/>
          </a:xfrm>
        </p:spPr>
        <p:txBody>
          <a:bodyPr/>
          <a:lstStyle/>
          <a:p>
            <a:r>
              <a:rPr lang="en-US" dirty="0" smtClean="0"/>
              <a:t>Things I didn’t enjoy in College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Student film projects</a:t>
            </a:r>
          </a:p>
          <a:p>
            <a:r>
              <a:rPr lang="en-US" dirty="0" smtClean="0"/>
              <a:t>Late night raves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Going to class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352800"/>
            <a:ext cx="5715000" cy="284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6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 smtClean="0"/>
              <a:t>Favorite classes 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en-US" b="1" dirty="0" smtClean="0"/>
              <a:t>Least favorite classes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Motion Picture production</a:t>
            </a:r>
          </a:p>
          <a:p>
            <a:r>
              <a:rPr lang="en-US" dirty="0" smtClean="0"/>
              <a:t>Creative Writing</a:t>
            </a:r>
          </a:p>
          <a:p>
            <a:r>
              <a:rPr lang="en-US" dirty="0" smtClean="0"/>
              <a:t>Studio art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Algebra</a:t>
            </a:r>
          </a:p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429000"/>
            <a:ext cx="5105400" cy="266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6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Jobs I worked while I was in College were:</a:t>
            </a:r>
          </a:p>
          <a:p>
            <a:pPr lvl="1"/>
            <a:r>
              <a:rPr lang="en-US" dirty="0" smtClean="0"/>
              <a:t>I played in a band</a:t>
            </a:r>
          </a:p>
          <a:p>
            <a:pPr lvl="1"/>
            <a:r>
              <a:rPr lang="en-US" dirty="0" smtClean="0"/>
              <a:t>I worked at a coffee shop as a barista</a:t>
            </a:r>
          </a:p>
          <a:p>
            <a:pPr lvl="1"/>
            <a:r>
              <a:rPr lang="en-US" dirty="0" smtClean="0"/>
              <a:t>I worked as a graphics artist for a real estate firm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200400"/>
            <a:ext cx="257175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0040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6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that felt difficult or challenging for me while I was in College were:</a:t>
            </a:r>
          </a:p>
          <a:p>
            <a:pPr lvl="1"/>
            <a:r>
              <a:rPr lang="en-US" dirty="0" smtClean="0"/>
              <a:t>Paying for it out of pocket; I earned scholarships for art and worked to pay tuition. </a:t>
            </a:r>
          </a:p>
          <a:p>
            <a:pPr lvl="1"/>
            <a:r>
              <a:rPr lang="en-US" dirty="0" smtClean="0"/>
              <a:t>Getting my parents to understand the value of pursing art as a career</a:t>
            </a:r>
          </a:p>
          <a:p>
            <a:pPr lvl="1"/>
            <a:r>
              <a:rPr lang="en-US" dirty="0" smtClean="0"/>
              <a:t>Paying attention in classes that were not interesting to me.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267200"/>
            <a:ext cx="3949700" cy="236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6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38861"/>
            <a:ext cx="9144000" cy="1322479"/>
          </a:xfrm>
        </p:spPr>
        <p:txBody>
          <a:bodyPr/>
          <a:lstStyle/>
          <a:p>
            <a:r>
              <a:rPr lang="en-US" dirty="0" smtClean="0"/>
              <a:t>Getting a job after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top few things I did to ensure I got a good job after college were:</a:t>
            </a:r>
          </a:p>
          <a:p>
            <a:pPr lvl="1"/>
            <a:r>
              <a:rPr lang="en-US" dirty="0" smtClean="0"/>
              <a:t>I joined the trade union, International Alliance of Theatrical Stage Employees Local 485, motion picture studio mechanics.</a:t>
            </a:r>
          </a:p>
          <a:p>
            <a:pPr lvl="1"/>
            <a:r>
              <a:rPr lang="en-US" dirty="0" smtClean="0"/>
              <a:t>I continued professional development with trade certification in audio and video production.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657600"/>
            <a:ext cx="3342285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505200"/>
            <a:ext cx="23431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3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851739"/>
          </a:xfrm>
        </p:spPr>
        <p:txBody>
          <a:bodyPr/>
          <a:lstStyle/>
          <a:p>
            <a:r>
              <a:rPr lang="en-US" dirty="0" smtClean="0"/>
              <a:t>This is My Company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3429000"/>
          </a:xfrm>
        </p:spPr>
        <p:txBody>
          <a:bodyPr>
            <a:normAutofit/>
          </a:bodyPr>
          <a:lstStyle/>
          <a:p>
            <a:r>
              <a:rPr lang="en-US" dirty="0" smtClean="0"/>
              <a:t>Every day at my company:</a:t>
            </a:r>
          </a:p>
          <a:p>
            <a:pPr marL="457200" lvl="1" indent="0">
              <a:buNone/>
            </a:pPr>
            <a:r>
              <a:rPr lang="en-US" sz="1800" dirty="0"/>
              <a:t>• </a:t>
            </a:r>
            <a:r>
              <a:rPr lang="en-US" sz="1600" dirty="0"/>
              <a:t>Develop user interface and user experience for the production websites.</a:t>
            </a:r>
          </a:p>
          <a:p>
            <a:pPr marL="457200" lvl="1" indent="0">
              <a:buNone/>
            </a:pPr>
            <a:r>
              <a:rPr lang="en-US" sz="1600" dirty="0"/>
              <a:t>• Work on the graphic development of all visual communication assets.</a:t>
            </a:r>
          </a:p>
          <a:p>
            <a:pPr marL="457200" lvl="1" indent="0">
              <a:buNone/>
            </a:pPr>
            <a:r>
              <a:rPr lang="en-US" sz="1600" dirty="0"/>
              <a:t>• Interact with copywriters to develop and pitch creative concepts.</a:t>
            </a:r>
          </a:p>
          <a:p>
            <a:pPr marL="457200" lvl="1" indent="0">
              <a:buNone/>
            </a:pPr>
            <a:r>
              <a:rPr lang="en-US" sz="1600" dirty="0"/>
              <a:t>• Possess solid understanding of the science and market dynamics of assigned products. </a:t>
            </a:r>
          </a:p>
          <a:p>
            <a:pPr marL="457200" lvl="1" indent="0">
              <a:buNone/>
            </a:pPr>
            <a:r>
              <a:rPr lang="en-US" sz="1600" dirty="0"/>
              <a:t>• Work closely with account executives to schedule and monitor all </a:t>
            </a:r>
            <a:endParaRPr lang="en-US" sz="1600" dirty="0" smtClean="0"/>
          </a:p>
          <a:p>
            <a:pPr marL="457200" lvl="1" indent="0">
              <a:buNone/>
            </a:pPr>
            <a:r>
              <a:rPr lang="en-US" sz="1600" dirty="0" smtClean="0"/>
              <a:t>• </a:t>
            </a:r>
            <a:r>
              <a:rPr lang="en-US" sz="1600" dirty="0"/>
              <a:t>DSLR video production and post </a:t>
            </a:r>
            <a:r>
              <a:rPr lang="en-US" sz="1600" dirty="0" smtClean="0"/>
              <a:t>production.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657600"/>
            <a:ext cx="4953000" cy="25953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343400"/>
            <a:ext cx="195646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191000"/>
            <a:ext cx="2306749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Career Path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95034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 descr="CameraOperator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4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927939"/>
          </a:xfrm>
        </p:spPr>
        <p:txBody>
          <a:bodyPr/>
          <a:lstStyle/>
          <a:p>
            <a:r>
              <a:rPr lang="en-US" dirty="0" smtClean="0"/>
              <a:t>My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3657600"/>
          </a:xfrm>
        </p:spPr>
        <p:txBody>
          <a:bodyPr/>
          <a:lstStyle/>
          <a:p>
            <a:r>
              <a:rPr lang="en-US" dirty="0" smtClean="0"/>
              <a:t>The first job I had after college was:</a:t>
            </a:r>
          </a:p>
          <a:p>
            <a:pPr lvl="1"/>
            <a:r>
              <a:rPr lang="en-US" dirty="0" smtClean="0"/>
              <a:t>Working for JR Russell Systems building stage sets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The worst job I have ever had was:</a:t>
            </a:r>
          </a:p>
          <a:p>
            <a:pPr lvl="1"/>
            <a:r>
              <a:rPr lang="en-US" dirty="0"/>
              <a:t>Working for JR Russell Systems building stage </a:t>
            </a:r>
            <a:r>
              <a:rPr lang="en-US" dirty="0" smtClean="0"/>
              <a:t>sets.  JR is notorious for underpaying and putting his employees in dangerous environments.  </a:t>
            </a:r>
          </a:p>
          <a:p>
            <a:pPr lvl="1"/>
            <a:r>
              <a:rPr lang="en-US" dirty="0" smtClean="0"/>
              <a:t>It was working for JR that I decided to apply to join IATSE which provided better pay and safer working conditions.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419600"/>
            <a:ext cx="3962400" cy="2228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1200" y="5257800"/>
            <a:ext cx="1862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NON UNION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STAGEHANDS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ARE DANGEROUS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2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My name is </a:t>
            </a:r>
            <a:r>
              <a:rPr lang="en-US" dirty="0" smtClean="0"/>
              <a:t>Ralph Michael </a:t>
            </a:r>
            <a:r>
              <a:rPr lang="en-US" dirty="0" err="1" smtClean="0"/>
              <a:t>Brekan</a:t>
            </a:r>
            <a:r>
              <a:rPr lang="en-US" dirty="0" smtClean="0"/>
              <a:t> and </a:t>
            </a:r>
            <a:r>
              <a:rPr lang="en-US" dirty="0" smtClean="0"/>
              <a:t>I am </a:t>
            </a:r>
            <a:r>
              <a:rPr lang="en-US" dirty="0" smtClean="0"/>
              <a:t>42 years </a:t>
            </a:r>
            <a:r>
              <a:rPr lang="en-US" dirty="0" smtClean="0"/>
              <a:t>old.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I work </a:t>
            </a:r>
            <a:r>
              <a:rPr lang="en-US" dirty="0" smtClean="0"/>
              <a:t>for FLS Internationa</a:t>
            </a:r>
            <a:r>
              <a:rPr lang="en-US" dirty="0" smtClean="0"/>
              <a:t>l</a:t>
            </a:r>
            <a:r>
              <a:rPr lang="en-US" dirty="0" smtClean="0"/>
              <a:t>.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My company does:</a:t>
            </a:r>
          </a:p>
          <a:p>
            <a:pPr lvl="1" algn="ctr"/>
            <a:r>
              <a:rPr lang="en-US" dirty="0" smtClean="0"/>
              <a:t>Offers study abroad programs for non-English speakers.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My role at </a:t>
            </a:r>
            <a:r>
              <a:rPr lang="en-US" dirty="0" smtClean="0"/>
              <a:t>FLS International </a:t>
            </a:r>
            <a:r>
              <a:rPr lang="en-US" dirty="0" smtClean="0"/>
              <a:t>is </a:t>
            </a:r>
            <a:r>
              <a:rPr lang="en-US" dirty="0" smtClean="0"/>
              <a:t>Creative Director</a:t>
            </a:r>
            <a:endParaRPr lang="en-US" dirty="0" smtClean="0"/>
          </a:p>
          <a:p>
            <a:pPr lvl="1" algn="ctr"/>
            <a:r>
              <a:rPr lang="en-US" dirty="0" smtClean="0"/>
              <a:t>Every day I </a:t>
            </a:r>
            <a:r>
              <a:rPr lang="en-US" dirty="0" smtClean="0"/>
              <a:t> work directly with our sales and marketing staff to create compelling multimedia  assets that communicate our products and services to agents and prospective students.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8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775539"/>
          </a:xfrm>
        </p:spPr>
        <p:txBody>
          <a:bodyPr/>
          <a:lstStyle/>
          <a:p>
            <a:r>
              <a:rPr lang="en-US" dirty="0" smtClean="0"/>
              <a:t>My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r>
              <a:rPr lang="en-US" sz="2000" dirty="0" smtClean="0"/>
              <a:t>Challenges I have had to overcome throughout my career are:</a:t>
            </a:r>
          </a:p>
          <a:p>
            <a:pPr lvl="1"/>
            <a:r>
              <a:rPr lang="en-US" dirty="0" smtClean="0"/>
              <a:t>The lack of a college degree held me back from management positions until I completed my diploma in 2010. </a:t>
            </a:r>
          </a:p>
          <a:p>
            <a:pPr lvl="1"/>
            <a:r>
              <a:rPr lang="en-US" dirty="0" smtClean="0"/>
              <a:t>ADHD and interpersonal communication issues.</a:t>
            </a:r>
          </a:p>
          <a:p>
            <a:pPr lvl="1"/>
            <a:r>
              <a:rPr lang="en-US" dirty="0" smtClean="0"/>
              <a:t>Early success and fanfare lead to sense of entitlement.</a:t>
            </a:r>
          </a:p>
          <a:p>
            <a:pPr lvl="1"/>
            <a:r>
              <a:rPr lang="en-US" dirty="0" smtClean="0"/>
              <a:t>Maintaining a large family on a variable income.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276600"/>
            <a:ext cx="4343400" cy="3257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1856" y="4734646"/>
            <a:ext cx="1957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MY FIVE CHILDREN</a:t>
            </a:r>
          </a:p>
          <a:p>
            <a:pPr algn="ctr"/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8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43000" y="2057400"/>
            <a:ext cx="6858000" cy="3421856"/>
            <a:chOff x="1524409" y="1718071"/>
            <a:chExt cx="6095180" cy="3421856"/>
          </a:xfrm>
        </p:grpSpPr>
        <p:sp>
          <p:nvSpPr>
            <p:cNvPr id="14" name="Freeform 13"/>
            <p:cNvSpPr/>
            <p:nvPr/>
          </p:nvSpPr>
          <p:spPr>
            <a:xfrm>
              <a:off x="4384867" y="2609180"/>
              <a:ext cx="187132" cy="81981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87132" y="0"/>
                  </a:moveTo>
                  <a:lnTo>
                    <a:pt x="187132" y="819819"/>
                  </a:lnTo>
                  <a:lnTo>
                    <a:pt x="0" y="81981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4572000" y="2609180"/>
              <a:ext cx="2156482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452506"/>
                  </a:lnTo>
                  <a:lnTo>
                    <a:pt x="2156482" y="1452506"/>
                  </a:lnTo>
                  <a:lnTo>
                    <a:pt x="2156482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4526280" y="2609180"/>
              <a:ext cx="91440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2415517" y="2609180"/>
              <a:ext cx="2156482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156482" y="0"/>
                  </a:moveTo>
                  <a:lnTo>
                    <a:pt x="2156482" y="1452506"/>
                  </a:lnTo>
                  <a:lnTo>
                    <a:pt x="0" y="1452506"/>
                  </a:lnTo>
                  <a:lnTo>
                    <a:pt x="0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3680891" y="1718071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524409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3680891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37373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602650" y="2983445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role within </a:t>
            </a:r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95833" y="8164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3581400" y="21108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solidFill>
                  <a:srgbClr val="AAEC39"/>
                </a:solidFill>
              </a:rPr>
              <a:t>CEO</a:t>
            </a: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2417339" y="3330053"/>
            <a:ext cx="2139726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AAEC39"/>
                </a:solidFill>
              </a:rPr>
              <a:t>ME</a:t>
            </a:r>
            <a:endParaRPr lang="en-US" sz="1600" dirty="0" smtClean="0">
              <a:solidFill>
                <a:srgbClr val="AAEC39"/>
              </a:solidFill>
            </a:endParaRPr>
          </a:p>
        </p:txBody>
      </p:sp>
      <p:sp>
        <p:nvSpPr>
          <p:cNvPr id="25" name="Footer Placeholder 3"/>
          <p:cNvSpPr txBox="1">
            <a:spLocks/>
          </p:cNvSpPr>
          <p:nvPr/>
        </p:nvSpPr>
        <p:spPr>
          <a:xfrm>
            <a:off x="3581400" y="46254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AAEC39"/>
                </a:solidFill>
              </a:rPr>
              <a:t>ARTIST</a:t>
            </a:r>
            <a:endParaRPr lang="en-US" sz="2000" dirty="0" smtClean="0">
              <a:solidFill>
                <a:srgbClr val="AAEC39"/>
              </a:solidFill>
            </a:endParaRPr>
          </a:p>
        </p:txBody>
      </p:sp>
      <p:sp>
        <p:nvSpPr>
          <p:cNvPr id="26" name="Footer Placeholder 3"/>
          <p:cNvSpPr txBox="1">
            <a:spLocks/>
          </p:cNvSpPr>
          <p:nvPr/>
        </p:nvSpPr>
        <p:spPr>
          <a:xfrm>
            <a:off x="6096000" y="4648200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AAEC39"/>
                </a:solidFill>
              </a:rPr>
              <a:t>DESIGNER</a:t>
            </a:r>
            <a:endParaRPr lang="en-US" sz="2000" dirty="0" smtClean="0">
              <a:solidFill>
                <a:srgbClr val="AAEC39"/>
              </a:solidFill>
            </a:endParaRPr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1066800" y="4648200"/>
            <a:ext cx="2209800" cy="842659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AAEC39"/>
                </a:solidFill>
              </a:rPr>
              <a:t>PROGRAMMER</a:t>
            </a:r>
            <a:endParaRPr lang="en-US" sz="2000" dirty="0" smtClean="0">
              <a:solidFill>
                <a:srgbClr val="AAEC39"/>
              </a:solidFill>
            </a:endParaRPr>
          </a:p>
        </p:txBody>
      </p:sp>
      <p:pic>
        <p:nvPicPr>
          <p:cNvPr id="2" name="Picture 1" descr="I_Want_Yo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24000"/>
            <a:ext cx="2114550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676400"/>
            <a:ext cx="1366322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2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Compensation at my company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309018" y="1600200"/>
            <a:ext cx="4525963" cy="4525963"/>
            <a:chOff x="2309018" y="1600200"/>
            <a:chExt cx="4525963" cy="4525963"/>
          </a:xfrm>
        </p:grpSpPr>
        <p:sp>
          <p:nvSpPr>
            <p:cNvPr id="6" name="Freeform 5"/>
            <p:cNvSpPr/>
            <p:nvPr/>
          </p:nvSpPr>
          <p:spPr>
            <a:xfrm>
              <a:off x="2309018" y="1600200"/>
              <a:ext cx="4525963" cy="4525963"/>
            </a:xfrm>
            <a:custGeom>
              <a:avLst/>
              <a:gdLst>
                <a:gd name="connsiteX0" fmla="*/ 0 w 4525963"/>
                <a:gd name="connsiteY0" fmla="*/ 2262982 h 4525963"/>
                <a:gd name="connsiteX1" fmla="*/ 2262982 w 4525963"/>
                <a:gd name="connsiteY1" fmla="*/ 0 h 4525963"/>
                <a:gd name="connsiteX2" fmla="*/ 4525964 w 4525963"/>
                <a:gd name="connsiteY2" fmla="*/ 2262982 h 4525963"/>
                <a:gd name="connsiteX3" fmla="*/ 2262982 w 4525963"/>
                <a:gd name="connsiteY3" fmla="*/ 4525964 h 4525963"/>
                <a:gd name="connsiteX4" fmla="*/ 0 w 4525963"/>
                <a:gd name="connsiteY4" fmla="*/ 2262982 h 452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5963" h="4525963">
                  <a:moveTo>
                    <a:pt x="0" y="2262982"/>
                  </a:moveTo>
                  <a:cubicBezTo>
                    <a:pt x="0" y="1013172"/>
                    <a:pt x="1013172" y="0"/>
                    <a:pt x="2262982" y="0"/>
                  </a:cubicBezTo>
                  <a:cubicBezTo>
                    <a:pt x="3512792" y="0"/>
                    <a:pt x="4525964" y="1013172"/>
                    <a:pt x="4525964" y="2262982"/>
                  </a:cubicBezTo>
                  <a:cubicBezTo>
                    <a:pt x="4525964" y="3512792"/>
                    <a:pt x="3512792" y="4525964"/>
                    <a:pt x="2262982" y="4525964"/>
                  </a:cubicBezTo>
                  <a:cubicBezTo>
                    <a:pt x="1013172" y="4525964"/>
                    <a:pt x="0" y="3512792"/>
                    <a:pt x="0" y="226298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715596" tIns="311642" rIns="1715596" bIns="370611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C-Suite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(</a:t>
              </a:r>
              <a:r>
                <a:rPr lang="en-US" sz="1200" kern="1200" dirty="0" smtClean="0">
                  <a:solidFill>
                    <a:schemeClr val="bg1"/>
                  </a:solidFill>
                </a:rPr>
                <a:t>$250K</a:t>
              </a:r>
              <a:r>
                <a:rPr lang="en-US" sz="1200" kern="1200" dirty="0" smtClean="0">
                  <a:solidFill>
                    <a:schemeClr val="bg1"/>
                  </a:solidFill>
                </a:rPr>
                <a:t>)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761614" y="2505392"/>
              <a:ext cx="3620770" cy="3620770"/>
            </a:xfrm>
            <a:custGeom>
              <a:avLst/>
              <a:gdLst>
                <a:gd name="connsiteX0" fmla="*/ 0 w 3620770"/>
                <a:gd name="connsiteY0" fmla="*/ 1810385 h 3620770"/>
                <a:gd name="connsiteX1" fmla="*/ 1810385 w 3620770"/>
                <a:gd name="connsiteY1" fmla="*/ 0 h 3620770"/>
                <a:gd name="connsiteX2" fmla="*/ 3620770 w 3620770"/>
                <a:gd name="connsiteY2" fmla="*/ 1810385 h 3620770"/>
                <a:gd name="connsiteX3" fmla="*/ 1810385 w 3620770"/>
                <a:gd name="connsiteY3" fmla="*/ 3620770 h 3620770"/>
                <a:gd name="connsiteX4" fmla="*/ 0 w 3620770"/>
                <a:gd name="connsiteY4" fmla="*/ 1810385 h 362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0770" h="3620770">
                  <a:moveTo>
                    <a:pt x="0" y="1810385"/>
                  </a:moveTo>
                  <a:cubicBezTo>
                    <a:pt x="0" y="810537"/>
                    <a:pt x="810537" y="0"/>
                    <a:pt x="1810385" y="0"/>
                  </a:cubicBezTo>
                  <a:cubicBezTo>
                    <a:pt x="2810233" y="0"/>
                    <a:pt x="3620770" y="810537"/>
                    <a:pt x="3620770" y="1810385"/>
                  </a:cubicBezTo>
                  <a:cubicBezTo>
                    <a:pt x="3620770" y="2810233"/>
                    <a:pt x="2810233" y="3620770"/>
                    <a:pt x="1810385" y="3620770"/>
                  </a:cubicBezTo>
                  <a:cubicBezTo>
                    <a:pt x="810537" y="3620770"/>
                    <a:pt x="0" y="2810233"/>
                    <a:pt x="0" y="181038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63000" tIns="302590" rIns="1262999" bIns="283713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Management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($150K)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214211" y="3410585"/>
              <a:ext cx="2715577" cy="2715577"/>
            </a:xfrm>
            <a:custGeom>
              <a:avLst/>
              <a:gdLst>
                <a:gd name="connsiteX0" fmla="*/ 0 w 2715577"/>
                <a:gd name="connsiteY0" fmla="*/ 1357789 h 2715577"/>
                <a:gd name="connsiteX1" fmla="*/ 1357789 w 2715577"/>
                <a:gd name="connsiteY1" fmla="*/ 0 h 2715577"/>
                <a:gd name="connsiteX2" fmla="*/ 2715578 w 2715577"/>
                <a:gd name="connsiteY2" fmla="*/ 1357789 h 2715577"/>
                <a:gd name="connsiteX3" fmla="*/ 1357789 w 2715577"/>
                <a:gd name="connsiteY3" fmla="*/ 2715578 h 2715577"/>
                <a:gd name="connsiteX4" fmla="*/ 0 w 2715577"/>
                <a:gd name="connsiteY4" fmla="*/ 1357789 h 2715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5577" h="2715577">
                  <a:moveTo>
                    <a:pt x="0" y="1357789"/>
                  </a:moveTo>
                  <a:cubicBezTo>
                    <a:pt x="0" y="607903"/>
                    <a:pt x="607903" y="0"/>
                    <a:pt x="1357789" y="0"/>
                  </a:cubicBezTo>
                  <a:cubicBezTo>
                    <a:pt x="2107675" y="0"/>
                    <a:pt x="2715578" y="607903"/>
                    <a:pt x="2715578" y="1357789"/>
                  </a:cubicBezTo>
                  <a:cubicBezTo>
                    <a:pt x="2715578" y="2107675"/>
                    <a:pt x="2107675" y="2715578"/>
                    <a:pt x="1357789" y="2715578"/>
                  </a:cubicBezTo>
                  <a:cubicBezTo>
                    <a:pt x="607903" y="2715578"/>
                    <a:pt x="0" y="2107675"/>
                    <a:pt x="0" y="135778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10403" tIns="289012" rIns="810403" bIns="198624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Middle Manager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($75K)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666807" y="4315777"/>
              <a:ext cx="1810385" cy="1810385"/>
            </a:xfrm>
            <a:custGeom>
              <a:avLst/>
              <a:gdLst>
                <a:gd name="connsiteX0" fmla="*/ 0 w 1810385"/>
                <a:gd name="connsiteY0" fmla="*/ 905193 h 1810385"/>
                <a:gd name="connsiteX1" fmla="*/ 905193 w 1810385"/>
                <a:gd name="connsiteY1" fmla="*/ 0 h 1810385"/>
                <a:gd name="connsiteX2" fmla="*/ 1810386 w 1810385"/>
                <a:gd name="connsiteY2" fmla="*/ 905193 h 1810385"/>
                <a:gd name="connsiteX3" fmla="*/ 905193 w 1810385"/>
                <a:gd name="connsiteY3" fmla="*/ 1810386 h 1810385"/>
                <a:gd name="connsiteX4" fmla="*/ 0 w 1810385"/>
                <a:gd name="connsiteY4" fmla="*/ 905193 h 181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0385" h="1810385">
                  <a:moveTo>
                    <a:pt x="0" y="905193"/>
                  </a:moveTo>
                  <a:cubicBezTo>
                    <a:pt x="0" y="405269"/>
                    <a:pt x="405269" y="0"/>
                    <a:pt x="905193" y="0"/>
                  </a:cubicBezTo>
                  <a:cubicBezTo>
                    <a:pt x="1405117" y="0"/>
                    <a:pt x="1810386" y="405269"/>
                    <a:pt x="1810386" y="905193"/>
                  </a:cubicBezTo>
                  <a:cubicBezTo>
                    <a:pt x="1810386" y="1405117"/>
                    <a:pt x="1405117" y="1810386"/>
                    <a:pt x="905193" y="1810386"/>
                  </a:cubicBezTo>
                  <a:cubicBezTo>
                    <a:pt x="405269" y="1810386"/>
                    <a:pt x="0" y="1405117"/>
                    <a:pt x="0" y="90519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50469" tIns="537941" rIns="350469" bIns="5379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Entry Level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($20K)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9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004139"/>
          </a:xfrm>
        </p:spPr>
        <p:txBody>
          <a:bodyPr/>
          <a:lstStyle/>
          <a:p>
            <a:r>
              <a:rPr lang="en-US" dirty="0" smtClean="0"/>
              <a:t>More than just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/>
              <a:t>When I am not at work I like to:</a:t>
            </a:r>
          </a:p>
          <a:p>
            <a:pPr lvl="1"/>
            <a:r>
              <a:rPr lang="en-US" dirty="0" smtClean="0"/>
              <a:t>Surf</a:t>
            </a:r>
          </a:p>
          <a:p>
            <a:pPr lvl="1"/>
            <a:r>
              <a:rPr lang="en-US" dirty="0" smtClean="0"/>
              <a:t>Play &amp; sing music</a:t>
            </a:r>
          </a:p>
          <a:p>
            <a:pPr lvl="1"/>
            <a:r>
              <a:rPr lang="en-US" dirty="0" smtClean="0"/>
              <a:t>Act</a:t>
            </a:r>
          </a:p>
          <a:p>
            <a:pPr lvl="1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Picture 3" descr="Brekan_Cowbo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209800"/>
            <a:ext cx="2232025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981200"/>
            <a:ext cx="4800600" cy="3124200"/>
          </a:xfrm>
          <a:prstGeom prst="rect">
            <a:avLst/>
          </a:prstGeom>
        </p:spPr>
      </p:pic>
      <p:pic>
        <p:nvPicPr>
          <p:cNvPr id="10" name="Picture 9" descr="NCISBrekan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29000"/>
            <a:ext cx="4768606" cy="279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581400"/>
            <a:ext cx="1982314" cy="3124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4724400"/>
            <a:ext cx="2599407" cy="1549400"/>
          </a:xfrm>
          <a:prstGeom prst="rect">
            <a:avLst/>
          </a:prstGeom>
        </p:spPr>
      </p:pic>
      <p:pic>
        <p:nvPicPr>
          <p:cNvPr id="17" name="Picture 16" descr="Brekan_HomelessMa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" y="3276600"/>
            <a:ext cx="244519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1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 it all over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I could talk to my high school self, what would I say?</a:t>
            </a:r>
          </a:p>
          <a:p>
            <a:pPr lvl="1"/>
            <a:r>
              <a:rPr lang="en-US" dirty="0" smtClean="0"/>
              <a:t>Don’t wait for others.</a:t>
            </a:r>
          </a:p>
          <a:p>
            <a:pPr lvl="1"/>
            <a:r>
              <a:rPr lang="en-US" dirty="0" smtClean="0"/>
              <a:t>Don’t explain yourself to others.</a:t>
            </a:r>
          </a:p>
          <a:p>
            <a:pPr lvl="1"/>
            <a:r>
              <a:rPr lang="en-US" dirty="0" smtClean="0"/>
              <a:t>There may be a faster way, but it may not be fun. </a:t>
            </a:r>
          </a:p>
          <a:p>
            <a:pPr lvl="1"/>
            <a:r>
              <a:rPr lang="en-US" dirty="0" smtClean="0"/>
              <a:t>Money matters.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" name="Picture 1" descr="freshma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29000"/>
            <a:ext cx="24574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5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AEC39"/>
                </a:solidFill>
              </a:rPr>
              <a:t>QUESTION AND ANSWER</a:t>
            </a:r>
            <a:endParaRPr lang="en-US" dirty="0">
              <a:solidFill>
                <a:srgbClr val="AAEC39"/>
              </a:solidFill>
            </a:endParaRPr>
          </a:p>
        </p:txBody>
      </p:sp>
      <p:pic>
        <p:nvPicPr>
          <p:cNvPr id="4098" name="Picture 2" descr="C:\Users\stephen.minix\AppData\Local\Microsoft\Windows\Temporary Internet Files\Content.IE5\H06GTAOS\MC900385446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b="11503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8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childhood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477929"/>
            <a:ext cx="8229600" cy="473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I was born in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La Salle, Illinois and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raised in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Tempe, Arizona.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1009" b="1009"/>
          <a:stretch>
            <a:fillRect/>
          </a:stretch>
        </p:blipFill>
        <p:spPr>
          <a:xfrm>
            <a:off x="2590800" y="1981200"/>
            <a:ext cx="3497318" cy="3916680"/>
          </a:xfrm>
        </p:spPr>
      </p:pic>
      <p:sp>
        <p:nvSpPr>
          <p:cNvPr id="4" name="TextBox 3"/>
          <p:cNvSpPr txBox="1"/>
          <p:nvPr/>
        </p:nvSpPr>
        <p:spPr>
          <a:xfrm>
            <a:off x="3429000" y="22098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  <a:latin typeface="Avenir Roman"/>
                <a:cs typeface="Avenir Roman"/>
              </a:rPr>
              <a:t>This is a picture of me at </a:t>
            </a:r>
            <a:r>
              <a:rPr lang="en-US" dirty="0" smtClean="0">
                <a:solidFill>
                  <a:srgbClr val="FFFFFF"/>
                </a:solidFill>
                <a:latin typeface="Avenir Roman"/>
                <a:cs typeface="Avenir Roman"/>
              </a:rPr>
              <a:t>age 12 in Houston</a:t>
            </a:r>
            <a:endParaRPr lang="en-US" dirty="0">
              <a:solidFill>
                <a:srgbClr val="FFFFFF"/>
              </a:solidFill>
              <a:latin typeface="Avenir Roman"/>
              <a:cs typeface="Avenir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590800"/>
            <a:ext cx="1651000" cy="294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667000"/>
            <a:ext cx="2667000" cy="2667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5034" y="2325300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Illinois</a:t>
            </a:r>
            <a:endParaRPr lang="en-US" sz="14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5181600"/>
            <a:ext cx="1511300" cy="1368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550" y="5817919"/>
            <a:ext cx="119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1974-1983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95800" y="6172200"/>
            <a:ext cx="119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1983-1986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56630" y="5649825"/>
            <a:ext cx="119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1986-2014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75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004139"/>
          </a:xfrm>
        </p:spPr>
        <p:txBody>
          <a:bodyPr/>
          <a:lstStyle/>
          <a:p>
            <a:r>
              <a:rPr lang="en-US" dirty="0" smtClean="0"/>
              <a:t>My family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826" y="201192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99060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A little about my family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I am the eldest of three sons.  I have no sisters. 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Both of my parents worked full-time. 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I had many responsibilities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 helping care for my younger brothers.</a:t>
            </a:r>
            <a:endParaRPr lang="en-US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38100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This is a picture of me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and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my brothers Douglas and Jonathan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Content Placeholder 3" descr="brothers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8" b="8008"/>
          <a:stretch>
            <a:fillRect/>
          </a:stretch>
        </p:blipFill>
        <p:spPr>
          <a:xfrm>
            <a:off x="3124200" y="2819400"/>
            <a:ext cx="3127248" cy="3502235"/>
          </a:xfrm>
        </p:spPr>
      </p:pic>
    </p:spTree>
    <p:extLst>
      <p:ext uri="{BB962C8B-B14F-4D97-AF65-F5344CB8AC3E}">
        <p14:creationId xmlns:p14="http://schemas.microsoft.com/office/powerpoint/2010/main" val="365411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I attended </a:t>
            </a:r>
            <a:r>
              <a:rPr lang="en-US" dirty="0" smtClean="0"/>
              <a:t>McClintock </a:t>
            </a:r>
            <a:r>
              <a:rPr lang="en-US" dirty="0" smtClean="0"/>
              <a:t>HS in </a:t>
            </a:r>
            <a:r>
              <a:rPr lang="en-US" dirty="0" smtClean="0"/>
              <a:t>Tempe, AZ</a:t>
            </a:r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057400"/>
            <a:ext cx="434912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851739"/>
          </a:xfrm>
        </p:spPr>
        <p:txBody>
          <a:bodyPr/>
          <a:lstStyle/>
          <a:p>
            <a:r>
              <a:rPr lang="en-US" dirty="0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n-US" dirty="0" smtClean="0"/>
              <a:t>As a HS student I was </a:t>
            </a:r>
            <a:r>
              <a:rPr lang="en-US" dirty="0" smtClean="0"/>
              <a:t>very outgoing to compensate for my small size. I was what they call a ‘late bloomer.’  I was only 4’11” tall my freshman year and didn’t grow </a:t>
            </a:r>
            <a:r>
              <a:rPr lang="en-US" dirty="0"/>
              <a:t>until </a:t>
            </a:r>
            <a:r>
              <a:rPr lang="en-US" dirty="0" smtClean="0"/>
              <a:t>the end </a:t>
            </a:r>
            <a:r>
              <a:rPr lang="en-US" dirty="0"/>
              <a:t>of eleventh grade! </a:t>
            </a:r>
            <a:r>
              <a:rPr lang="en-US" dirty="0" smtClean="0"/>
              <a:t> My size did not stop me from playing baseball, acting in school plays and creating art.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6324600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Here is a picture of me in HS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 descr="freshma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657600"/>
            <a:ext cx="2057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1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that I really liked in High School were:</a:t>
            </a:r>
          </a:p>
          <a:p>
            <a:pPr lvl="1"/>
            <a:r>
              <a:rPr lang="en-US" dirty="0" smtClean="0"/>
              <a:t>The ability to choose my own schedule and elective courses.</a:t>
            </a:r>
          </a:p>
          <a:p>
            <a:pPr lvl="1"/>
            <a:r>
              <a:rPr lang="en-US" dirty="0" smtClean="0"/>
              <a:t>Extra curricular activities: like musical theatre, speech and debate competitions, art exhibitions and sporting events.</a:t>
            </a:r>
          </a:p>
          <a:p>
            <a:pPr lvl="1"/>
            <a:r>
              <a:rPr lang="en-US" dirty="0" smtClean="0"/>
              <a:t>Weekly dance parties after the Friday night football games.</a:t>
            </a:r>
          </a:p>
          <a:p>
            <a:pPr lvl="1"/>
            <a:r>
              <a:rPr lang="en-US" dirty="0" smtClean="0"/>
              <a:t>Open campus.  We were allowed to leave campus for lunch.</a:t>
            </a:r>
          </a:p>
          <a:p>
            <a:pPr lvl="1"/>
            <a:r>
              <a:rPr lang="en-US" dirty="0" smtClean="0"/>
              <a:t>Large and diverse student body population.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 descr="5257_mcclintock (az) charg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343400"/>
            <a:ext cx="2586111" cy="228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that felt difficult or challenging for me while I was in High School were:</a:t>
            </a:r>
          </a:p>
          <a:p>
            <a:pPr lvl="1"/>
            <a:r>
              <a:rPr lang="en-US" dirty="0" smtClean="0"/>
              <a:t>I was very small so I was often overlooked for sports and dates.</a:t>
            </a:r>
          </a:p>
          <a:p>
            <a:pPr lvl="1"/>
            <a:r>
              <a:rPr lang="en-US" dirty="0" smtClean="0"/>
              <a:t>I struggle with ADHD, which meant classes like science and math were very challenging.  </a:t>
            </a:r>
          </a:p>
          <a:p>
            <a:pPr lvl="1"/>
            <a:r>
              <a:rPr lang="en-US" dirty="0" smtClean="0"/>
              <a:t>I failed algebra three times and had to take summer school after my senior year to graduate. </a:t>
            </a:r>
          </a:p>
          <a:p>
            <a:pPr lvl="1"/>
            <a:r>
              <a:rPr lang="en-US" dirty="0" smtClean="0"/>
              <a:t>I made poor choices in some friends I associated with and was shot in a drive by shooting after school. </a:t>
            </a:r>
          </a:p>
          <a:p>
            <a:pPr lvl="1"/>
            <a:r>
              <a:rPr lang="en-US" dirty="0" smtClean="0"/>
              <a:t>Poor academic discipline limited my college choices. 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5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Jobs I worked while I was in High School were:</a:t>
            </a:r>
          </a:p>
          <a:p>
            <a:pPr lvl="1"/>
            <a:r>
              <a:rPr lang="en-US" dirty="0" smtClean="0"/>
              <a:t>I had a paper route my freshman year. </a:t>
            </a:r>
          </a:p>
          <a:p>
            <a:pPr lvl="1"/>
            <a:r>
              <a:rPr lang="en-US" dirty="0" smtClean="0"/>
              <a:t>I worked at JC Penney &amp; Co. as a clerk my junior year.</a:t>
            </a:r>
          </a:p>
          <a:p>
            <a:pPr lvl="1"/>
            <a:r>
              <a:rPr lang="en-US" dirty="0" smtClean="0"/>
              <a:t>I worked in a fundraising phone bank my senior year.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1" descr="mcclintock hig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352800"/>
            <a:ext cx="5181600" cy="29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3672</TotalTime>
  <Words>1266</Words>
  <Application>Microsoft Macintosh PowerPoint</Application>
  <PresentationFormat>On-screen Show (4:3)</PresentationFormat>
  <Paragraphs>218</Paragraphs>
  <Slides>25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Executive</vt:lpstr>
      <vt:lpstr>Ralph Michael Brekan</vt:lpstr>
      <vt:lpstr>INTRODUCTION</vt:lpstr>
      <vt:lpstr>My childhood</vt:lpstr>
      <vt:lpstr>My family</vt:lpstr>
      <vt:lpstr>MY HIGH SCHOOL</vt:lpstr>
      <vt:lpstr>High School</vt:lpstr>
      <vt:lpstr>High School</vt:lpstr>
      <vt:lpstr>High School</vt:lpstr>
      <vt:lpstr>High School</vt:lpstr>
      <vt:lpstr>Getting in to College</vt:lpstr>
      <vt:lpstr>College</vt:lpstr>
      <vt:lpstr>College</vt:lpstr>
      <vt:lpstr>College</vt:lpstr>
      <vt:lpstr>College</vt:lpstr>
      <vt:lpstr>College</vt:lpstr>
      <vt:lpstr>Getting a job after College</vt:lpstr>
      <vt:lpstr>This is My Company</vt:lpstr>
      <vt:lpstr>My Career Path</vt:lpstr>
      <vt:lpstr>My Career</vt:lpstr>
      <vt:lpstr>My Career</vt:lpstr>
      <vt:lpstr>My role within organization</vt:lpstr>
      <vt:lpstr>Compensation at my company</vt:lpstr>
      <vt:lpstr>More than just work</vt:lpstr>
      <vt:lpstr>Do it all over again?</vt:lpstr>
      <vt:lpstr>QUESTION AND ANSWER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Ryan Wieghard</cp:lastModifiedBy>
  <cp:revision>48</cp:revision>
  <dcterms:created xsi:type="dcterms:W3CDTF">2013-01-02T21:12:08Z</dcterms:created>
  <dcterms:modified xsi:type="dcterms:W3CDTF">2017-02-09T02:39:38Z</dcterms:modified>
</cp:coreProperties>
</file>