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2"/>
  </p:notesMasterIdLst>
  <p:sldIdLst>
    <p:sldId id="264" r:id="rId2"/>
    <p:sldId id="258" r:id="rId3"/>
    <p:sldId id="259" r:id="rId4"/>
    <p:sldId id="260" r:id="rId5"/>
    <p:sldId id="261" r:id="rId6"/>
    <p:sldId id="263" r:id="rId7"/>
    <p:sldId id="262" r:id="rId8"/>
    <p:sldId id="257" r:id="rId9"/>
    <p:sldId id="266" r:id="rId10"/>
    <p:sldId id="269" r:id="rId11"/>
    <p:sldId id="268" r:id="rId12"/>
    <p:sldId id="267" r:id="rId13"/>
    <p:sldId id="265" r:id="rId14"/>
    <p:sldId id="256" r:id="rId15"/>
    <p:sldId id="320" r:id="rId16"/>
    <p:sldId id="321" r:id="rId17"/>
    <p:sldId id="276" r:id="rId18"/>
    <p:sldId id="277" r:id="rId19"/>
    <p:sldId id="278" r:id="rId20"/>
    <p:sldId id="283" r:id="rId21"/>
    <p:sldId id="282" r:id="rId22"/>
    <p:sldId id="281" r:id="rId23"/>
    <p:sldId id="280" r:id="rId24"/>
    <p:sldId id="291" r:id="rId25"/>
    <p:sldId id="279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  <p:sldId id="360" r:id="rId48"/>
    <p:sldId id="361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4" r:id="rId61"/>
    <p:sldId id="375" r:id="rId62"/>
    <p:sldId id="376" r:id="rId63"/>
    <p:sldId id="377" r:id="rId64"/>
    <p:sldId id="378" r:id="rId65"/>
    <p:sldId id="379" r:id="rId66"/>
    <p:sldId id="380" r:id="rId67"/>
    <p:sldId id="381" r:id="rId68"/>
    <p:sldId id="382" r:id="rId69"/>
    <p:sldId id="383" r:id="rId70"/>
    <p:sldId id="384" r:id="rId71"/>
    <p:sldId id="385" r:id="rId72"/>
    <p:sldId id="386" r:id="rId73"/>
    <p:sldId id="387" r:id="rId74"/>
    <p:sldId id="389" r:id="rId75"/>
    <p:sldId id="390" r:id="rId76"/>
    <p:sldId id="391" r:id="rId77"/>
    <p:sldId id="392" r:id="rId78"/>
    <p:sldId id="393" r:id="rId79"/>
    <p:sldId id="394" r:id="rId80"/>
    <p:sldId id="395" r:id="rId81"/>
    <p:sldId id="396" r:id="rId82"/>
    <p:sldId id="397" r:id="rId83"/>
    <p:sldId id="398" r:id="rId84"/>
    <p:sldId id="399" r:id="rId85"/>
    <p:sldId id="400" r:id="rId86"/>
    <p:sldId id="402" r:id="rId87"/>
    <p:sldId id="403" r:id="rId88"/>
    <p:sldId id="404" r:id="rId89"/>
    <p:sldId id="405" r:id="rId90"/>
    <p:sldId id="325" r:id="rId9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80" d="100"/>
          <a:sy n="80" d="100"/>
        </p:scale>
        <p:origin x="-1408" y="-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printerSettings" Target="printerSettings/printerSettings1.bin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0717C5-AB9D-974A-8A5F-17193ADCB6BA}" type="datetimeFigureOut">
              <a:rPr lang="en-US" smtClean="0"/>
              <a:t>1/10/17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EC3C-5305-E747-A7FD-D6D6680581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263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4EC3C-5305-E747-A7FD-D6D66805812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077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30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87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58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868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67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887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01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316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589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045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D056F4-86BE-8148-AE64-1F99FCEFB45D}" type="datetimeFigureOut">
              <a:rPr lang="en-US" smtClean="0"/>
              <a:t>1/10/17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FB424-74A6-1844-BC85-EF93F694A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736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8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ny-summer-catcher-feather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446" r="16334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" y="1"/>
            <a:ext cx="9143999" cy="6858000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00501" y="3254375"/>
            <a:ext cx="544512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Baskerville SemiBold"/>
                <a:cs typeface="Baskerville SemiBold"/>
              </a:rPr>
              <a:t>WHAT IS YOUR DREAM?</a:t>
            </a:r>
            <a:endParaRPr lang="en-US" sz="3200" b="1" dirty="0"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00501" y="3254375"/>
            <a:ext cx="5127624" cy="746125"/>
          </a:xfrm>
          <a:prstGeom prst="rect">
            <a:avLst/>
          </a:prstGeom>
          <a:solidFill>
            <a:srgbClr val="FFFF00">
              <a:alpha val="12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000000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5098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9691"/>
          <a:stretch/>
        </p:blipFill>
        <p:spPr>
          <a:xfrm>
            <a:off x="0" y="0"/>
            <a:ext cx="40322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032250" cy="6858000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587500"/>
            <a:ext cx="276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WHAT MAKES YOU A GREAT LEADER? </a:t>
            </a:r>
            <a:endParaRPr lang="en-US" sz="4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" y="1428750"/>
            <a:ext cx="2889249" cy="3794125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4625" y="55562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BELIEVE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3" name="Picture 12" descr="belie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412750"/>
            <a:ext cx="1016000" cy="10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4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9691"/>
          <a:stretch/>
        </p:blipFill>
        <p:spPr>
          <a:xfrm>
            <a:off x="0" y="0"/>
            <a:ext cx="40322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032250" cy="6858000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587500"/>
            <a:ext cx="276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WHAT MAKES YOU A GREAT LEADER? </a:t>
            </a:r>
            <a:endParaRPr lang="en-US" sz="4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" y="1428750"/>
            <a:ext cx="2889249" cy="3794125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4625" y="55562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BELIEVE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3" name="Picture 12" descr="belie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412750"/>
            <a:ext cx="1016000" cy="1016000"/>
          </a:xfrm>
          <a:prstGeom prst="rect">
            <a:avLst/>
          </a:prstGeom>
        </p:spPr>
      </p:pic>
      <p:pic>
        <p:nvPicPr>
          <p:cNvPr id="14" name="Picture 13" descr="can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69" y="1778000"/>
            <a:ext cx="1201956" cy="1201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8275" y="2057400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DEVELOPMENT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2669" y="0"/>
            <a:ext cx="5091331" cy="1587500"/>
          </a:xfrm>
          <a:prstGeom prst="rect">
            <a:avLst/>
          </a:prstGeom>
          <a:solidFill>
            <a:srgbClr val="008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9691"/>
          <a:stretch/>
        </p:blipFill>
        <p:spPr>
          <a:xfrm>
            <a:off x="0" y="0"/>
            <a:ext cx="40322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032250" cy="6858000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587500"/>
            <a:ext cx="276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WHAT MAKES YOU A GREAT LEADER? </a:t>
            </a:r>
            <a:endParaRPr lang="en-US" sz="4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" y="1428750"/>
            <a:ext cx="2889249" cy="3794125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4625" y="55562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BELIEVE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3" name="Picture 12" descr="belie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412750"/>
            <a:ext cx="1016000" cy="1016000"/>
          </a:xfrm>
          <a:prstGeom prst="rect">
            <a:avLst/>
          </a:prstGeom>
        </p:spPr>
      </p:pic>
      <p:pic>
        <p:nvPicPr>
          <p:cNvPr id="14" name="Picture 13" descr="can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69" y="1778000"/>
            <a:ext cx="1201956" cy="1201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8275" y="2057400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DEVELOPMENT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6" name="Picture 15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667125"/>
            <a:ext cx="904875" cy="904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54625" y="3703856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HEART-FELT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32250" y="0"/>
            <a:ext cx="5111750" cy="3238500"/>
          </a:xfrm>
          <a:prstGeom prst="rect">
            <a:avLst/>
          </a:prstGeom>
          <a:solidFill>
            <a:srgbClr val="008000">
              <a:alpha val="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9691"/>
          <a:stretch/>
        </p:blipFill>
        <p:spPr>
          <a:xfrm>
            <a:off x="0" y="0"/>
            <a:ext cx="40322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032250" cy="6858000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587500"/>
            <a:ext cx="276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WHAT MAKES YOU A GREAT LEADER? </a:t>
            </a:r>
            <a:endParaRPr lang="en-US" sz="4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" y="1428750"/>
            <a:ext cx="2889249" cy="3794125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4625" y="555625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BELIEVE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3" name="Picture 12" descr="believ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412750"/>
            <a:ext cx="1016000" cy="1016000"/>
          </a:xfrm>
          <a:prstGeom prst="rect">
            <a:avLst/>
          </a:prstGeom>
        </p:spPr>
      </p:pic>
      <p:pic>
        <p:nvPicPr>
          <p:cNvPr id="14" name="Picture 13" descr="cand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669" y="1778000"/>
            <a:ext cx="1201956" cy="120195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248275" y="2057400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DEVELOPMENT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6" name="Picture 15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625" y="3667125"/>
            <a:ext cx="904875" cy="90487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254625" y="3703856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HEART-FELT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pic>
        <p:nvPicPr>
          <p:cNvPr id="18" name="Picture 17" descr="YOGA POS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250" y="4873625"/>
            <a:ext cx="1428750" cy="142875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5254625" y="5475506"/>
            <a:ext cx="4000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latin typeface="Baskerville"/>
                <a:cs typeface="Baskerville"/>
              </a:rPr>
              <a:t>PRACTICE</a:t>
            </a:r>
            <a:endParaRPr lang="en-US" sz="3600" dirty="0">
              <a:solidFill>
                <a:srgbClr val="008000"/>
              </a:solidFill>
              <a:latin typeface="Baskerville"/>
              <a:cs typeface="Baskerville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052669" y="0"/>
            <a:ext cx="5091331" cy="4873625"/>
          </a:xfrm>
          <a:prstGeom prst="rect">
            <a:avLst/>
          </a:prstGeom>
          <a:solidFill>
            <a:srgbClr val="008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4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llenge.jpe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0" t="4733" r="3166"/>
          <a:stretch/>
        </p:blipFill>
        <p:spPr>
          <a:xfrm>
            <a:off x="-98779" y="0"/>
            <a:ext cx="9398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299222" cy="6858000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69331" y="510974"/>
            <a:ext cx="5145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YOUR BUSINESS</a:t>
            </a:r>
            <a:endParaRPr lang="en-US" sz="4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12750" y="285750"/>
            <a:ext cx="4540250" cy="1190625"/>
          </a:xfrm>
          <a:prstGeom prst="rect">
            <a:avLst/>
          </a:prstGeom>
          <a:solidFill>
            <a:srgbClr val="FF66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959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6600">
              <a:alpha val="5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22375" y="698500"/>
            <a:ext cx="69215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Entrepreneur: </a:t>
            </a:r>
          </a:p>
          <a:p>
            <a:pPr algn="ctr"/>
            <a:endParaRPr lang="en-US" sz="54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pPr algn="ctr"/>
            <a:r>
              <a:rPr lang="en-US" sz="5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Someone who jumps off a cliff and builds a plane on the way down</a:t>
            </a:r>
            <a:endParaRPr lang="en-US" sz="5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86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unt-everest-himalayas-nuptse-lhotse-51387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2" r="37883"/>
          <a:stretch/>
        </p:blipFill>
        <p:spPr>
          <a:xfrm>
            <a:off x="0" y="0"/>
            <a:ext cx="9144000" cy="68738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923772"/>
          </a:xfrm>
          <a:prstGeom prst="rect">
            <a:avLst/>
          </a:prstGeom>
          <a:solidFill>
            <a:srgbClr val="660066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47875" y="254000"/>
            <a:ext cx="4841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WHY LEADERSHIP?</a:t>
            </a:r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047874" y="365125"/>
            <a:ext cx="4635501" cy="1458536"/>
          </a:xfrm>
          <a:prstGeom prst="rect">
            <a:avLst/>
          </a:prstGeom>
          <a:solidFill>
            <a:srgbClr val="660066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92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ress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8" t="1801" r="6321"/>
          <a:stretch/>
        </p:blipFill>
        <p:spPr>
          <a:xfrm>
            <a:off x="0" y="0"/>
            <a:ext cx="9144000" cy="6923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923772"/>
          </a:xfrm>
          <a:prstGeom prst="rect">
            <a:avLst/>
          </a:prstGeom>
          <a:solidFill>
            <a:srgbClr val="660066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603625" y="682625"/>
            <a:ext cx="55403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2"/>
                </a:solidFill>
                <a:latin typeface="Baskerville SemiBold"/>
                <a:cs typeface="Baskerville SemiBold"/>
              </a:rPr>
              <a:t>THIS GOT ME HERE</a:t>
            </a:r>
            <a:endParaRPr lang="en-US" sz="4000" b="1" dirty="0">
              <a:solidFill>
                <a:schemeClr val="bg2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70250" y="508000"/>
            <a:ext cx="5873750" cy="1270001"/>
          </a:xfrm>
          <a:prstGeom prst="rect">
            <a:avLst/>
          </a:prstGeom>
          <a:solidFill>
            <a:srgbClr val="660066">
              <a:alpha val="3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09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ng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4" t="796" r="6474"/>
          <a:stretch/>
        </p:blipFill>
        <p:spPr>
          <a:xfrm>
            <a:off x="0" y="0"/>
            <a:ext cx="9144000" cy="69237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923772"/>
          </a:xfrm>
          <a:prstGeom prst="rect">
            <a:avLst/>
          </a:prstGeom>
          <a:solidFill>
            <a:srgbClr val="66006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095625" y="523875"/>
            <a:ext cx="577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AND SO DID THIS</a:t>
            </a:r>
            <a:endParaRPr lang="en-US" sz="4800" dirty="0">
              <a:solidFill>
                <a:srgbClr val="F8F8F8"/>
              </a:solidFill>
              <a:latin typeface="Baskerville SemiBold"/>
              <a:cs typeface="Baskerville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95624" y="523875"/>
            <a:ext cx="5635625" cy="1095376"/>
          </a:xfrm>
          <a:prstGeom prst="rect">
            <a:avLst/>
          </a:prstGeom>
          <a:solidFill>
            <a:srgbClr val="660066">
              <a:alpha val="3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741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urgery4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" t="5347" r="-1" b="3859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660066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1" y="1746250"/>
            <a:ext cx="4286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SEPTEMBER 2015</a:t>
            </a:r>
            <a:endParaRPr lang="en-US" sz="3600" b="1" dirty="0">
              <a:solidFill>
                <a:srgbClr val="F8F8F8"/>
              </a:solidFill>
              <a:latin typeface="Baskerville SemiBold"/>
              <a:cs typeface="Baskerville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1" y="1746250"/>
            <a:ext cx="4286250" cy="857250"/>
          </a:xfrm>
          <a:prstGeom prst="rect">
            <a:avLst/>
          </a:prstGeom>
          <a:solidFill>
            <a:srgbClr val="660066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22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4127" y="1000126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43835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-cup-mug-desk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44463"/>
          <a:stretch/>
        </p:blipFill>
        <p:spPr>
          <a:xfrm>
            <a:off x="0" y="0"/>
            <a:ext cx="36988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698875" cy="6858000"/>
          </a:xfrm>
          <a:prstGeom prst="rect">
            <a:avLst/>
          </a:prstGeom>
          <a:solidFill>
            <a:srgbClr val="8000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llen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01625"/>
            <a:ext cx="1238250" cy="123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0" y="666750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Current Challenges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8288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-cup-mug-desk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44463"/>
          <a:stretch/>
        </p:blipFill>
        <p:spPr>
          <a:xfrm>
            <a:off x="0" y="0"/>
            <a:ext cx="36988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698875" cy="6858000"/>
          </a:xfrm>
          <a:prstGeom prst="rect">
            <a:avLst/>
          </a:prstGeom>
          <a:solidFill>
            <a:srgbClr val="8000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llen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01625"/>
            <a:ext cx="1238250" cy="123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0" y="666750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Current Challenges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 descr="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825625"/>
            <a:ext cx="1238250" cy="1238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025" y="23907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Overwhelm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875" y="0"/>
            <a:ext cx="5445125" cy="1682750"/>
          </a:xfrm>
          <a:prstGeom prst="rect">
            <a:avLst/>
          </a:prstGeom>
          <a:solidFill>
            <a:srgbClr val="80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-cup-mug-desk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44463"/>
          <a:stretch/>
        </p:blipFill>
        <p:spPr>
          <a:xfrm>
            <a:off x="0" y="0"/>
            <a:ext cx="36988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698875" cy="6858000"/>
          </a:xfrm>
          <a:prstGeom prst="rect">
            <a:avLst/>
          </a:prstGeom>
          <a:solidFill>
            <a:srgbClr val="8000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llen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01625"/>
            <a:ext cx="1238250" cy="123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0" y="666750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Current Challenges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 descr="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825625"/>
            <a:ext cx="1238250" cy="1238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025" y="23907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Overwhelm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9" name="Picture 8" descr="tw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3301999"/>
            <a:ext cx="1349375" cy="1349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7175" y="38766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Scarcity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875" y="0"/>
            <a:ext cx="5445125" cy="3301999"/>
          </a:xfrm>
          <a:prstGeom prst="rect">
            <a:avLst/>
          </a:prstGeom>
          <a:solidFill>
            <a:srgbClr val="800000">
              <a:alpha val="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83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ffee-cup-mug-desk-large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44463"/>
          <a:stretch/>
        </p:blipFill>
        <p:spPr>
          <a:xfrm>
            <a:off x="0" y="0"/>
            <a:ext cx="369887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3698875" cy="6858000"/>
          </a:xfrm>
          <a:prstGeom prst="rect">
            <a:avLst/>
          </a:prstGeom>
          <a:solidFill>
            <a:srgbClr val="800000">
              <a:alpha val="2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halleng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301625"/>
            <a:ext cx="1238250" cy="12382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38750" y="666750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Current Challenges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7" name="Picture 6" descr="on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1825625"/>
            <a:ext cx="1238250" cy="12382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025" y="23907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Overwhelm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9" name="Picture 8" descr="tw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75" y="3301999"/>
            <a:ext cx="1349375" cy="1349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37175" y="38766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Scarcity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pic>
        <p:nvPicPr>
          <p:cNvPr id="11" name="Picture 10" descr="thre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0" y="4937125"/>
            <a:ext cx="1206500" cy="1206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7175" y="5426075"/>
            <a:ext cx="368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Baskerville"/>
                <a:cs typeface="Baskerville"/>
              </a:rPr>
              <a:t>Structure</a:t>
            </a:r>
            <a:endParaRPr lang="en-US" sz="2400" dirty="0">
              <a:solidFill>
                <a:srgbClr val="FF0000"/>
              </a:solidFill>
              <a:latin typeface="Baskerville"/>
              <a:cs typeface="Baskerville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698875" y="0"/>
            <a:ext cx="5445125" cy="4810125"/>
          </a:xfrm>
          <a:prstGeom prst="rect">
            <a:avLst/>
          </a:prstGeom>
          <a:solidFill>
            <a:srgbClr val="800000">
              <a:alpha val="1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18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ar-wars-yoda-life-size-figure-feature-40030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9" r="2733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750" y="698500"/>
            <a:ext cx="754062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i="1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Fear is the path to the dark side</a:t>
            </a:r>
            <a:r>
              <a:rPr lang="is-IS" sz="6000" b="1" i="1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…fear leads to anger...anger leads to hate...hate leads to suffering </a:t>
            </a:r>
            <a:endParaRPr lang="en-US" sz="6000" b="1" i="1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973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RUST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605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6987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1) TRUST THAT EVERYTHING IS AN OPPORTUNITY FOR LEARNING AND GROWTH</a:t>
            </a:r>
            <a:endParaRPr lang="en-US" sz="2800" dirty="0">
              <a:solidFill>
                <a:srgbClr val="F8F8F8"/>
              </a:solidFill>
              <a:latin typeface="Baskerville SemiBold"/>
              <a:cs typeface="Baskerville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6875" y="269875"/>
            <a:ext cx="8397876" cy="954108"/>
          </a:xfrm>
          <a:prstGeom prst="rect">
            <a:avLst/>
          </a:prstGeom>
          <a:solidFill>
            <a:schemeClr val="accent5">
              <a:alpha val="4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0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n-person-hat-fu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t="641" r="6535" b="93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269875"/>
            <a:ext cx="914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2) COMMIT TO BEING PERSONALLY RESPONSIBLE FOR YOUR EMOTIONS</a:t>
            </a:r>
            <a:endParaRPr lang="en-US" sz="28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solidFill>
            <a:srgbClr val="FF0000">
              <a:alpha val="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52501" y="152400"/>
            <a:ext cx="7429500" cy="1260475"/>
          </a:xfrm>
          <a:prstGeom prst="rect">
            <a:avLst/>
          </a:prstGeom>
          <a:solidFill>
            <a:srgbClr val="FF0000">
              <a:alpha val="9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5144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irls on top of car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491" r="6403"/>
          <a:stretch/>
        </p:blipFill>
        <p:spPr>
          <a:xfrm>
            <a:off x="0" y="0"/>
            <a:ext cx="9144000" cy="691228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912280"/>
          </a:xfrm>
          <a:prstGeom prst="rect">
            <a:avLst/>
          </a:prstGeom>
          <a:solidFill>
            <a:srgbClr val="008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35000" y="1147703"/>
            <a:ext cx="7905750" cy="33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3) LISTEN WITHOUT AN AGENDA</a:t>
            </a:r>
            <a:endParaRPr lang="en-US" sz="3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5000" y="1181377"/>
            <a:ext cx="7762875" cy="646331"/>
          </a:xfrm>
          <a:prstGeom prst="rect">
            <a:avLst/>
          </a:prstGeom>
          <a:solidFill>
            <a:srgbClr val="008000">
              <a:alpha val="1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44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bservation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7" t="797" r="5954"/>
          <a:stretch/>
        </p:blipFill>
        <p:spPr>
          <a:xfrm>
            <a:off x="0" y="0"/>
            <a:ext cx="9144000" cy="68805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80514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23999" y="666750"/>
            <a:ext cx="7318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atin typeface="Baskerville SemiBold"/>
                <a:cs typeface="Baskerville SemiBold"/>
              </a:rPr>
              <a:t>4) OBSERVE FROM A PLACE OF NEUTRALITY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250" y="666750"/>
            <a:ext cx="7477124" cy="1349375"/>
          </a:xfrm>
          <a:prstGeom prst="rect">
            <a:avLst/>
          </a:prstGeom>
          <a:solidFill>
            <a:schemeClr val="bg1">
              <a:alpha val="2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69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werfu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t="2735" r="-7531" b="-1576"/>
          <a:stretch/>
        </p:blipFill>
        <p:spPr>
          <a:xfrm>
            <a:off x="-1" y="0"/>
            <a:ext cx="9895971" cy="696912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71625" y="428625"/>
            <a:ext cx="7413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5) ASK POWERFUL QUESTIONS</a:t>
            </a:r>
            <a:endParaRPr lang="en-US" sz="36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249" y="152400"/>
            <a:ext cx="7620002" cy="1133475"/>
          </a:xfrm>
          <a:prstGeom prst="rect">
            <a:avLst/>
          </a:prstGeom>
          <a:solidFill>
            <a:srgbClr val="FF6600">
              <a:alpha val="15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887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4127" y="1000126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3" name="Picture 2" descr="noun_2548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24"/>
            <a:ext cx="1317626" cy="1317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27125" y="411745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Adam Piandes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427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oise1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66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333500" y="1254125"/>
            <a:ext cx="7175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LOTS OF NOISE THESE DAYS</a:t>
            </a:r>
            <a:endParaRPr lang="en-US" sz="3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33500" y="1254125"/>
            <a:ext cx="6794500" cy="646332"/>
          </a:xfrm>
          <a:prstGeom prst="rect">
            <a:avLst/>
          </a:prstGeom>
          <a:solidFill>
            <a:srgbClr val="3366FF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37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239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98857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01327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40759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02656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19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177707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697837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77026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1000124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3" name="Picture 2" descr="noun_2548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24"/>
            <a:ext cx="1317626" cy="1317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125" y="411745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Adam Piandes</a:t>
            </a:r>
            <a:endParaRPr lang="en-US" sz="2800" dirty="0"/>
          </a:p>
        </p:txBody>
      </p:sp>
      <p:pic>
        <p:nvPicPr>
          <p:cNvPr id="5" name="Picture 4" descr="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5048250"/>
            <a:ext cx="841375" cy="841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7125" y="5148044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Leadership &amp; Biz Coach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75607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8339" y="4234549"/>
            <a:ext cx="1458911" cy="574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96320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EVENTS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205591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8339" y="4234549"/>
            <a:ext cx="1458911" cy="574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96320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EVENTS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746625" y="4782351"/>
            <a:ext cx="650875" cy="82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4174554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8339" y="4234549"/>
            <a:ext cx="1458911" cy="574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96320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EVENTS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746625" y="4782351"/>
            <a:ext cx="650875" cy="82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48339" y="2667001"/>
            <a:ext cx="935036" cy="301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3375" y="221116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SICK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0115511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8339" y="4234549"/>
            <a:ext cx="1458911" cy="574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96320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EVENTS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746625" y="4782351"/>
            <a:ext cx="650875" cy="82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48339" y="2667001"/>
            <a:ext cx="935036" cy="301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3375" y="221116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SICK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571750" y="2857500"/>
            <a:ext cx="2406651" cy="682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7678" y="3300199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SELFISH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467476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875" y="0"/>
            <a:ext cx="9144000" cy="6858000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istrac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125" y="1349375"/>
            <a:ext cx="3746500" cy="37465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2397125" y="1619250"/>
            <a:ext cx="1158876" cy="69850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09625" y="857250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EMAIL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4381500" y="1000125"/>
            <a:ext cx="596900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746625" y="365125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FAMILY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397125" y="2825750"/>
            <a:ext cx="1539877" cy="1428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625" y="2502584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PARTNER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4978400" y="1746250"/>
            <a:ext cx="1736725" cy="9207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715125" y="1132106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POLITICS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8775" y="4163109"/>
            <a:ext cx="319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FACEBOOK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238500" y="3946530"/>
            <a:ext cx="1079503" cy="5778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4381500" y="2984158"/>
            <a:ext cx="2076450" cy="5559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778250" y="4776668"/>
            <a:ext cx="676276" cy="50970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089153" y="5286375"/>
            <a:ext cx="1847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WORK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3556001" y="1000125"/>
            <a:ext cx="523874" cy="9207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5748339" y="4234549"/>
            <a:ext cx="1458911" cy="5748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457950" y="496320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EVENTS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4746625" y="4782351"/>
            <a:ext cx="650875" cy="8271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5748339" y="2667001"/>
            <a:ext cx="935036" cy="301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683375" y="221116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3366FF"/>
                </a:solidFill>
                <a:latin typeface="Baskerville SemiBold"/>
                <a:cs typeface="Baskerville SemiBold"/>
              </a:rPr>
              <a:t>SICK</a:t>
            </a:r>
            <a:endParaRPr lang="en-US" sz="3600" dirty="0">
              <a:solidFill>
                <a:srgbClr val="3366FF"/>
              </a:solidFill>
              <a:latin typeface="Baskerville SemiBold"/>
              <a:cs typeface="Baskerville SemiBold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571750" y="2857500"/>
            <a:ext cx="2406651" cy="6826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47678" y="3300199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SELFISH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2439084"/>
            <a:ext cx="8937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 smtClean="0"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DISTRACTIONS</a:t>
            </a:r>
            <a:endParaRPr lang="en-US" sz="8800" dirty="0">
              <a:solidFill>
                <a:schemeClr val="bg1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1750" y="2719044"/>
            <a:ext cx="9128125" cy="1037541"/>
          </a:xfrm>
          <a:prstGeom prst="rect">
            <a:avLst/>
          </a:prstGeom>
          <a:solidFill>
            <a:schemeClr val="tx2">
              <a:alpha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0990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evels for soundboar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2" t="491" r="6403" b="781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430E1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063625" y="619125"/>
            <a:ext cx="7080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3 LEVELS OF LISTENING </a:t>
            </a:r>
            <a:endParaRPr lang="en-US" sz="3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36625" y="619124"/>
            <a:ext cx="6048376" cy="793751"/>
          </a:xfrm>
          <a:prstGeom prst="rect">
            <a:avLst/>
          </a:prstGeom>
          <a:solidFill>
            <a:srgbClr val="430E10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4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</a:t>
            </a:r>
            <a:endParaRPr lang="en-US" sz="9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63625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1270000"/>
            <a:ext cx="279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LEVEL</a:t>
            </a:r>
            <a:endParaRPr lang="en-US" sz="6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1349375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2799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8000" y="2111375"/>
            <a:ext cx="80327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chemeClr val="bg2"/>
                </a:solidFill>
                <a:latin typeface="Baskerville SemiBold"/>
                <a:cs typeface="Baskerville SemiBold"/>
              </a:rPr>
              <a:t>“The message sent is not always the message received”</a:t>
            </a:r>
          </a:p>
          <a:p>
            <a:endParaRPr lang="en-US" sz="3600" b="1" i="1" dirty="0">
              <a:solidFill>
                <a:schemeClr val="bg2"/>
              </a:solidFill>
              <a:latin typeface="Baskerville SemiBold"/>
              <a:cs typeface="Baskerville SemiBold"/>
            </a:endParaRPr>
          </a:p>
          <a:p>
            <a:r>
              <a:rPr lang="en-US" sz="3600" b="1" i="1" dirty="0" smtClean="0">
                <a:solidFill>
                  <a:schemeClr val="bg2"/>
                </a:solidFill>
                <a:latin typeface="Baskerville SemiBold"/>
                <a:cs typeface="Baskerville SemiBold"/>
              </a:rPr>
              <a:t>										- Virginia </a:t>
            </a:r>
            <a:r>
              <a:rPr lang="en-US" sz="3600" b="1" i="1" dirty="0" err="1" smtClean="0">
                <a:solidFill>
                  <a:schemeClr val="bg2"/>
                </a:solidFill>
                <a:latin typeface="Baskerville SemiBold"/>
                <a:cs typeface="Baskerville SemiBold"/>
              </a:rPr>
              <a:t>Satir</a:t>
            </a:r>
            <a:endParaRPr lang="en-US" sz="3600" b="1" i="1" dirty="0">
              <a:solidFill>
                <a:schemeClr val="bg2"/>
              </a:solidFill>
              <a:latin typeface="Baskerville SemiBold"/>
              <a:cs typeface="Baskerville Semi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8000" y="1641574"/>
            <a:ext cx="8032750" cy="3175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0033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</a:t>
            </a:r>
            <a:endParaRPr lang="en-US" sz="9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63625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25500" y="1270000"/>
            <a:ext cx="803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WHAT ABOUT ME?!</a:t>
            </a:r>
            <a:endParaRPr lang="en-US" sz="6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36525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9301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1270000"/>
            <a:ext cx="803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WHAT ABOUT ME?!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250" y="1270000"/>
            <a:ext cx="79533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8129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4127" y="984251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3" name="Picture 2" descr="noun_2548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24"/>
            <a:ext cx="1317626" cy="1317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125" y="411745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Adam Piandes</a:t>
            </a:r>
            <a:endParaRPr lang="en-US" sz="2800" dirty="0"/>
          </a:p>
        </p:txBody>
      </p:sp>
      <p:pic>
        <p:nvPicPr>
          <p:cNvPr id="5" name="Picture 4" descr="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5048250"/>
            <a:ext cx="841375" cy="841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7125" y="5148044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Leadership &amp; Biz Coach</a:t>
            </a:r>
            <a:endParaRPr lang="en-US" sz="2800" dirty="0"/>
          </a:p>
        </p:txBody>
      </p:sp>
      <p:pic>
        <p:nvPicPr>
          <p:cNvPr id="7" name="Picture 6" descr="certific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7" y="6127749"/>
            <a:ext cx="730251" cy="730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6650" y="607831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I.C.F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83237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/>
          <p:cNvSpPr/>
          <p:nvPr/>
        </p:nvSpPr>
        <p:spPr>
          <a:xfrm>
            <a:off x="1549400" y="0"/>
            <a:ext cx="2919412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strike="sngStrike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1270000"/>
            <a:ext cx="803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WHAT ABOUT ME?!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250" y="1270000"/>
            <a:ext cx="79533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5163666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>
          <a:xfrm>
            <a:off x="1533525" y="0"/>
            <a:ext cx="2935287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41775" y="554990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strike="sngStrike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1270000"/>
            <a:ext cx="803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WHAT ABOUT ME?!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250" y="1270000"/>
            <a:ext cx="79533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strike="sngStrike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505390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153988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622426" y="0"/>
            <a:ext cx="2846386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41775" y="554990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0" y="1270000"/>
            <a:ext cx="8032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WHAT ABOUT ME?!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03250" y="1270000"/>
            <a:ext cx="79533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strike="sngStrike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trike="sngStrike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strike="sngStrike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47678" y="3300199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SELFISH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46937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ggy bank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17501" y="2757706"/>
            <a:ext cx="896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8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HOW DOES THIS RELATE TO SALES? </a:t>
            </a:r>
            <a:endParaRPr lang="en-US" sz="3600" dirty="0">
              <a:solidFill>
                <a:srgbClr val="00800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7501" y="2757706"/>
            <a:ext cx="8524874" cy="830044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424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1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pic>
        <p:nvPicPr>
          <p:cNvPr id="5" name="Picture 4" descr="n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4" y="158749"/>
            <a:ext cx="984251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Anticipate what’s </a:t>
            </a:r>
            <a:r>
              <a:rPr lang="en-US" sz="2400" dirty="0">
                <a:latin typeface="Baskerville"/>
                <a:cs typeface="Baskerville"/>
              </a:rPr>
              <a:t>n</a:t>
            </a:r>
            <a:r>
              <a:rPr lang="en-US" sz="2400" dirty="0" smtClean="0">
                <a:latin typeface="Baskerville"/>
                <a:cs typeface="Baskerville"/>
              </a:rPr>
              <a:t>ext </a:t>
            </a:r>
            <a:endParaRPr lang="en-US" sz="2400" dirty="0">
              <a:latin typeface="Baskerville"/>
              <a:cs typeface="Baskerville"/>
            </a:endParaRPr>
          </a:p>
        </p:txBody>
      </p:sp>
    </p:spTree>
    <p:extLst>
      <p:ext uri="{BB962C8B-B14F-4D97-AF65-F5344CB8AC3E}">
        <p14:creationId xmlns:p14="http://schemas.microsoft.com/office/powerpoint/2010/main" val="1313818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1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pic>
        <p:nvPicPr>
          <p:cNvPr id="5" name="Picture 4" descr="n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4" y="158749"/>
            <a:ext cx="984251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Anticipate what’s </a:t>
            </a:r>
            <a:r>
              <a:rPr lang="en-US" sz="2400" dirty="0">
                <a:latin typeface="Baskerville"/>
                <a:cs typeface="Baskerville"/>
              </a:rPr>
              <a:t>n</a:t>
            </a:r>
            <a:r>
              <a:rPr lang="en-US" sz="2400" dirty="0" smtClean="0">
                <a:latin typeface="Baskerville"/>
                <a:cs typeface="Baskerville"/>
              </a:rPr>
              <a:t>ext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7" name="Picture 6" descr="check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4206"/>
            <a:ext cx="904875" cy="904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 know what you need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125" y="15875"/>
            <a:ext cx="4587875" cy="1285875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57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1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pic>
        <p:nvPicPr>
          <p:cNvPr id="5" name="Picture 4" descr="n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4" y="158749"/>
            <a:ext cx="984251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Anticipate what’s </a:t>
            </a:r>
            <a:r>
              <a:rPr lang="en-US" sz="2400" dirty="0">
                <a:latin typeface="Baskerville"/>
                <a:cs typeface="Baskerville"/>
              </a:rPr>
              <a:t>n</a:t>
            </a:r>
            <a:r>
              <a:rPr lang="en-US" sz="2400" dirty="0" smtClean="0">
                <a:latin typeface="Baskerville"/>
                <a:cs typeface="Baskerville"/>
              </a:rPr>
              <a:t>ext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7" name="Picture 6" descr="check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4206"/>
            <a:ext cx="904875" cy="904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 know what you need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9" name="Picture 8" descr="hang lo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635249"/>
            <a:ext cx="1095375" cy="1095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675" y="2970509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Totally</a:t>
            </a:r>
            <a:r>
              <a:rPr lang="is-IS" sz="2400" dirty="0" smtClean="0">
                <a:latin typeface="Baskerville"/>
                <a:cs typeface="Baskerville"/>
              </a:rPr>
              <a:t>…..me too!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125" y="15875"/>
            <a:ext cx="4587875" cy="2540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6980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1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pic>
        <p:nvPicPr>
          <p:cNvPr id="5" name="Picture 4" descr="n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4" y="158749"/>
            <a:ext cx="984251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Anticipate what’s </a:t>
            </a:r>
            <a:r>
              <a:rPr lang="en-US" sz="2400" dirty="0">
                <a:latin typeface="Baskerville"/>
                <a:cs typeface="Baskerville"/>
              </a:rPr>
              <a:t>n</a:t>
            </a:r>
            <a:r>
              <a:rPr lang="en-US" sz="2400" dirty="0" smtClean="0">
                <a:latin typeface="Baskerville"/>
                <a:cs typeface="Baskerville"/>
              </a:rPr>
              <a:t>ext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7" name="Picture 6" descr="check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4206"/>
            <a:ext cx="904875" cy="904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 know what you need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9" name="Picture 8" descr="hang lo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635249"/>
            <a:ext cx="1095375" cy="1095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675" y="2970509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Totally</a:t>
            </a:r>
            <a:r>
              <a:rPr lang="is-IS" sz="2400" dirty="0" smtClean="0">
                <a:latin typeface="Baskerville"/>
                <a:cs typeface="Baskerville"/>
              </a:rPr>
              <a:t>…..me too!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1" name="Picture 10" descr="ti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4064000"/>
            <a:ext cx="1190625" cy="1190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1075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Baskerville"/>
                <a:cs typeface="Baskerville"/>
              </a:rPr>
              <a:t>Gotta</a:t>
            </a:r>
            <a:r>
              <a:rPr lang="en-US" sz="2400" dirty="0" smtClean="0">
                <a:latin typeface="Baskerville"/>
                <a:cs typeface="Baskerville"/>
              </a:rPr>
              <a:t> be somewhere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125" y="15874"/>
            <a:ext cx="4587875" cy="4048125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70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1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pic>
        <p:nvPicPr>
          <p:cNvPr id="5" name="Picture 4" descr="nex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624" y="158749"/>
            <a:ext cx="984251" cy="9842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95312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Anticipate what’s </a:t>
            </a:r>
            <a:r>
              <a:rPr lang="en-US" sz="2400" dirty="0">
                <a:latin typeface="Baskerville"/>
                <a:cs typeface="Baskerville"/>
              </a:rPr>
              <a:t>n</a:t>
            </a:r>
            <a:r>
              <a:rPr lang="en-US" sz="2400" dirty="0" smtClean="0">
                <a:latin typeface="Baskerville"/>
                <a:cs typeface="Baskerville"/>
              </a:rPr>
              <a:t>ext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7" name="Picture 6" descr="check ma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1424206"/>
            <a:ext cx="904875" cy="904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 know what you need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9" name="Picture 8" descr="hang loos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2635249"/>
            <a:ext cx="1095375" cy="1095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35675" y="2970509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Totally</a:t>
            </a:r>
            <a:r>
              <a:rPr lang="is-IS" sz="2400" dirty="0" smtClean="0">
                <a:latin typeface="Baskerville"/>
                <a:cs typeface="Baskerville"/>
              </a:rPr>
              <a:t>…..me too!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1" name="Picture 10" descr="tim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050" y="4064000"/>
            <a:ext cx="1190625" cy="11906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61075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Baskerville"/>
                <a:cs typeface="Baskerville"/>
              </a:rPr>
              <a:t>Gotta</a:t>
            </a:r>
            <a:r>
              <a:rPr lang="en-US" sz="2400" dirty="0" smtClean="0">
                <a:latin typeface="Baskerville"/>
                <a:cs typeface="Baskerville"/>
              </a:rPr>
              <a:t> be somewhere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3" name="Picture 12" descr="the plan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0" y="5381625"/>
            <a:ext cx="1365250" cy="1365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102350" y="57994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What about the plan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125" y="15874"/>
            <a:ext cx="4587875" cy="5238751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381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75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</a:t>
            </a:r>
            <a:endParaRPr lang="en-US" sz="9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63625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4875" y="1301750"/>
            <a:ext cx="7691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When’s the last time you found yourself in the level 1 with a </a:t>
            </a:r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friend</a:t>
            </a:r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? </a:t>
            </a:r>
            <a:endParaRPr lang="en-US" sz="3600" i="1" dirty="0">
              <a:solidFill>
                <a:schemeClr val="accent6"/>
              </a:solidFill>
              <a:latin typeface="Baskerville SemiBold"/>
              <a:cs typeface="Baskerville SemiBold"/>
            </a:endParaRPr>
          </a:p>
        </p:txBody>
      </p:sp>
      <p:sp>
        <p:nvSpPr>
          <p:cNvPr id="12" name="Rectangle 11"/>
          <p:cNvSpPr/>
          <p:nvPr/>
        </p:nvSpPr>
        <p:spPr>
          <a:xfrm flipV="1">
            <a:off x="579437" y="1301750"/>
            <a:ext cx="8016875" cy="149225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80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1000780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3" name="Picture 2" descr="noun_2548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24"/>
            <a:ext cx="1317626" cy="1317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125" y="411745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Adam Piandes</a:t>
            </a:r>
            <a:endParaRPr lang="en-US" sz="2800" dirty="0"/>
          </a:p>
        </p:txBody>
      </p:sp>
      <p:pic>
        <p:nvPicPr>
          <p:cNvPr id="5" name="Picture 4" descr="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5048250"/>
            <a:ext cx="841375" cy="841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7125" y="5148044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Leadership &amp; Biz Coach</a:t>
            </a:r>
            <a:endParaRPr lang="en-US" sz="2800" dirty="0"/>
          </a:p>
        </p:txBody>
      </p:sp>
      <p:pic>
        <p:nvPicPr>
          <p:cNvPr id="7" name="Picture 6" descr="certific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7" y="6127749"/>
            <a:ext cx="730251" cy="730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6650" y="607831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I.C.F</a:t>
            </a:r>
            <a:endParaRPr lang="en-US" sz="2800" dirty="0"/>
          </a:p>
        </p:txBody>
      </p:sp>
      <p:pic>
        <p:nvPicPr>
          <p:cNvPr id="11" name="Picture 10" descr="gradua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748" y="4274918"/>
            <a:ext cx="730251" cy="730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999" y="4366280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M.A Spiritual Psychology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87864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Baskerville SemiBold"/>
                <a:cs typeface="Baskerville SemiBold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1" y="2667000"/>
            <a:ext cx="1095374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048000" y="1270000"/>
            <a:ext cx="279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LEVEL</a:t>
            </a:r>
            <a:endParaRPr lang="en-US" sz="6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1349375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328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0250" y="650874"/>
            <a:ext cx="7635875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“Listening is a magnetic and strange thing, a creative force. When people really listen to each other in a quiet, fascinated attention, the creative fountain inside each of us begins to spring and cast up new thoughts and unexpected wisdom”</a:t>
            </a:r>
          </a:p>
          <a:p>
            <a:endParaRPr lang="en-US" sz="3600" b="1" i="1" dirty="0">
              <a:solidFill>
                <a:srgbClr val="F8F8F8"/>
              </a:solidFill>
              <a:latin typeface="Baskerville SemiBold"/>
              <a:cs typeface="Baskerville SemiBold"/>
            </a:endParaRPr>
          </a:p>
          <a:p>
            <a:r>
              <a:rPr lang="en-US" sz="3600" b="1" i="1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								- Brenda Ueland</a:t>
            </a:r>
            <a:endParaRPr lang="en-US" sz="3600" b="1" i="1" dirty="0">
              <a:solidFill>
                <a:srgbClr val="F8F8F8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124" y="476250"/>
            <a:ext cx="8112125" cy="592137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515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w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Baskerville SemiBold"/>
                <a:cs typeface="Baskerville SemiBold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1" y="2667000"/>
            <a:ext cx="1095374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174875" y="1270000"/>
            <a:ext cx="5111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bg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1349375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08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24625" y="3300199"/>
            <a:ext cx="2460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TRAUMA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16322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698625" y="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98625" y="194359"/>
            <a:ext cx="27701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INSECURE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934037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/>
          <p:cNvSpPr/>
          <p:nvPr/>
        </p:nvSpPr>
        <p:spPr>
          <a:xfrm>
            <a:off x="4089400" y="554990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98625" y="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46626" y="5777130"/>
            <a:ext cx="1333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EGO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89997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15900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89400" y="554990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98625" y="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7678" y="3300199"/>
            <a:ext cx="274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Baskerville SemiBold"/>
                <a:cs typeface="Baskerville SemiBold"/>
              </a:rPr>
              <a:t>SELFISH</a:t>
            </a:r>
            <a:endParaRPr lang="en-US" sz="3600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Baskerville SemiBold"/>
              <a:cs typeface="Baskerville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128224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15900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89400" y="554990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698625" y="0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334125" y="3063875"/>
            <a:ext cx="2651125" cy="115887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HEAR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17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2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Intentional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0" name="Picture 9" descr="Intentio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1301750" cy="130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060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2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Intentional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3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Focus on other person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0" name="Picture 9" descr="Intentio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1301750" cy="1301750"/>
          </a:xfrm>
          <a:prstGeom prst="rect">
            <a:avLst/>
          </a:prstGeom>
        </p:spPr>
      </p:pic>
      <p:pic>
        <p:nvPicPr>
          <p:cNvPr id="11" name="Picture 10" descr="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301750"/>
            <a:ext cx="1190625" cy="119062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56125" y="0"/>
            <a:ext cx="4587875" cy="140335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196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dam2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5" r="23814"/>
          <a:stretch/>
        </p:blipFill>
        <p:spPr>
          <a:xfrm>
            <a:off x="0" y="0"/>
            <a:ext cx="3619501" cy="37623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19502" y="-31750"/>
            <a:ext cx="5524498" cy="3762374"/>
          </a:xfrm>
          <a:prstGeom prst="rect">
            <a:avLst/>
          </a:prstGeom>
          <a:solidFill>
            <a:schemeClr val="accent3">
              <a:lumMod val="20000"/>
              <a:lumOff val="80000"/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/>
                </a:solidFill>
                <a:latin typeface="Baskerville SemiBold"/>
                <a:cs typeface="Baskerville SemiBold"/>
              </a:rPr>
              <a:t>LEADERSHIP &amp; BUSINESS</a:t>
            </a:r>
            <a:endParaRPr lang="en-US" sz="4000" b="1" dirty="0">
              <a:solidFill>
                <a:schemeClr val="tx2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00" y="1036418"/>
            <a:ext cx="5143500" cy="1778000"/>
          </a:xfrm>
          <a:prstGeom prst="rect">
            <a:avLst/>
          </a:prstGeom>
          <a:solidFill>
            <a:schemeClr val="accent1">
              <a:alpha val="66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/>
          </a:p>
        </p:txBody>
      </p:sp>
      <p:pic>
        <p:nvPicPr>
          <p:cNvPr id="3" name="Picture 2" descr="noun_25481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624"/>
            <a:ext cx="1317626" cy="13176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27125" y="411745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Adam Piandes</a:t>
            </a:r>
            <a:endParaRPr lang="en-US" sz="2800" dirty="0"/>
          </a:p>
        </p:txBody>
      </p:sp>
      <p:pic>
        <p:nvPicPr>
          <p:cNvPr id="5" name="Picture 4" descr="wor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2" y="5048250"/>
            <a:ext cx="841375" cy="8413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27125" y="5148044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Leadership &amp; Biz Coach</a:t>
            </a:r>
            <a:endParaRPr lang="en-US" sz="2800" dirty="0"/>
          </a:p>
        </p:txBody>
      </p:sp>
      <p:pic>
        <p:nvPicPr>
          <p:cNvPr id="7" name="Picture 6" descr="certifica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77" y="6127749"/>
            <a:ext cx="730251" cy="73025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36650" y="607831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I.C.F</a:t>
            </a:r>
            <a:endParaRPr lang="en-US" sz="2800" dirty="0"/>
          </a:p>
        </p:txBody>
      </p:sp>
      <p:pic>
        <p:nvPicPr>
          <p:cNvPr id="11" name="Picture 10" descr="graduat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03748" y="4274918"/>
            <a:ext cx="730251" cy="73025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33999" y="4366280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M.A Spiritual Psychology</a:t>
            </a:r>
            <a:endParaRPr lang="en-US" sz="2800" dirty="0"/>
          </a:p>
        </p:txBody>
      </p:sp>
      <p:pic>
        <p:nvPicPr>
          <p:cNvPr id="13" name="Picture 12" descr="basketball hoop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9" y="5840194"/>
            <a:ext cx="603250" cy="60325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86399" y="5824319"/>
            <a:ext cx="4413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College basketball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31309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2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Intentional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3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Focus on other person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What mean for speaker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0" name="Picture 9" descr="Intentio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1301750" cy="1301750"/>
          </a:xfrm>
          <a:prstGeom prst="rect">
            <a:avLst/>
          </a:prstGeom>
        </p:spPr>
      </p:pic>
      <p:pic>
        <p:nvPicPr>
          <p:cNvPr id="11" name="Picture 10" descr="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301750"/>
            <a:ext cx="1190625" cy="1190625"/>
          </a:xfrm>
          <a:prstGeom prst="rect">
            <a:avLst/>
          </a:prstGeom>
        </p:spPr>
      </p:pic>
      <p:pic>
        <p:nvPicPr>
          <p:cNvPr id="12" name="Picture 11" descr="ques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555875"/>
            <a:ext cx="1058566" cy="10585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4556125" y="-1"/>
            <a:ext cx="4587875" cy="2492375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7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2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Intentional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3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Focus on other person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What mean for speaker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3450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Present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0" name="Picture 9" descr="Intentio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1301750" cy="1301750"/>
          </a:xfrm>
          <a:prstGeom prst="rect">
            <a:avLst/>
          </a:prstGeom>
        </p:spPr>
      </p:pic>
      <p:pic>
        <p:nvPicPr>
          <p:cNvPr id="11" name="Picture 10" descr="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301750"/>
            <a:ext cx="1190625" cy="1190625"/>
          </a:xfrm>
          <a:prstGeom prst="rect">
            <a:avLst/>
          </a:prstGeom>
        </p:spPr>
      </p:pic>
      <p:pic>
        <p:nvPicPr>
          <p:cNvPr id="12" name="Picture 11" descr="ques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555875"/>
            <a:ext cx="1058566" cy="1058566"/>
          </a:xfrm>
          <a:prstGeom prst="rect">
            <a:avLst/>
          </a:prstGeom>
        </p:spPr>
      </p:pic>
      <p:pic>
        <p:nvPicPr>
          <p:cNvPr id="13" name="Picture 12" descr="being pres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3937000"/>
            <a:ext cx="1206500" cy="1206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556125" y="-1"/>
            <a:ext cx="4587875" cy="3810001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672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2</a:t>
            </a:r>
            <a:endParaRPr lang="en-US" sz="3600" dirty="0">
              <a:latin typeface="Baskerville SemiBold"/>
              <a:cs typeface="Baskerville SemiBold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69000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Intentional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83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Focus on other person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What mean for speaker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13450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Being Present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54725" y="57994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Perception Checking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0" name="Picture 9" descr="Intentiona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25" y="0"/>
            <a:ext cx="1301750" cy="1301750"/>
          </a:xfrm>
          <a:prstGeom prst="rect">
            <a:avLst/>
          </a:prstGeom>
        </p:spPr>
      </p:pic>
      <p:pic>
        <p:nvPicPr>
          <p:cNvPr id="11" name="Picture 10" descr="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250" y="1301750"/>
            <a:ext cx="1190625" cy="1190625"/>
          </a:xfrm>
          <a:prstGeom prst="rect">
            <a:avLst/>
          </a:prstGeom>
        </p:spPr>
      </p:pic>
      <p:pic>
        <p:nvPicPr>
          <p:cNvPr id="12" name="Picture 11" descr="ques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555875"/>
            <a:ext cx="1058566" cy="1058566"/>
          </a:xfrm>
          <a:prstGeom prst="rect">
            <a:avLst/>
          </a:prstGeom>
        </p:spPr>
      </p:pic>
      <p:pic>
        <p:nvPicPr>
          <p:cNvPr id="13" name="Picture 12" descr="being presen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3937000"/>
            <a:ext cx="1206500" cy="1206500"/>
          </a:xfrm>
          <a:prstGeom prst="rect">
            <a:avLst/>
          </a:prstGeom>
        </p:spPr>
      </p:pic>
      <p:pic>
        <p:nvPicPr>
          <p:cNvPr id="14" name="Picture 13" descr="eye focu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5143500"/>
            <a:ext cx="1333500" cy="13335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4556125" y="-1"/>
            <a:ext cx="4587875" cy="5143501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281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75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Baskerville SemiBold"/>
                <a:cs typeface="Baskerville SemiBold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63625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04875" y="1301750"/>
            <a:ext cx="76914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Name </a:t>
            </a:r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one</a:t>
            </a:r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 way </a:t>
            </a:r>
            <a:r>
              <a:rPr lang="en-US" sz="3600" i="1" dirty="0" smtClean="0">
                <a:solidFill>
                  <a:schemeClr val="accent6"/>
                </a:solidFill>
                <a:latin typeface="Baskerville SemiBold"/>
                <a:cs typeface="Baskerville SemiBold"/>
              </a:rPr>
              <a:t>on how being in the Level 2 will improve your days  </a:t>
            </a:r>
            <a:endParaRPr lang="en-US" sz="3600" i="1" dirty="0">
              <a:solidFill>
                <a:schemeClr val="accent6"/>
              </a:solidFill>
              <a:latin typeface="Baskerville SemiBold"/>
              <a:cs typeface="Baskerville SemiBold"/>
            </a:endParaRPr>
          </a:p>
        </p:txBody>
      </p:sp>
      <p:sp>
        <p:nvSpPr>
          <p:cNvPr id="13" name="Rectangle 12"/>
          <p:cNvSpPr/>
          <p:nvPr/>
        </p:nvSpPr>
        <p:spPr>
          <a:xfrm flipV="1">
            <a:off x="579437" y="1301750"/>
            <a:ext cx="8016875" cy="149225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33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79499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0" y="1270000"/>
            <a:ext cx="279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LEVEL</a:t>
            </a:r>
            <a:endParaRPr lang="en-US" sz="6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1349375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436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30250" y="2317749"/>
            <a:ext cx="76358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“Listen and attend with the ear of your heart”</a:t>
            </a:r>
          </a:p>
          <a:p>
            <a:endParaRPr lang="en-US" sz="3600" b="1" i="1" dirty="0">
              <a:solidFill>
                <a:srgbClr val="F8F8F8"/>
              </a:solidFill>
              <a:latin typeface="Baskerville SemiBold"/>
              <a:cs typeface="Baskerville SemiBold"/>
            </a:endParaRPr>
          </a:p>
          <a:p>
            <a:r>
              <a:rPr lang="en-US" sz="3600" b="1" i="1" dirty="0" smtClean="0">
                <a:solidFill>
                  <a:srgbClr val="F8F8F8"/>
                </a:solidFill>
                <a:latin typeface="Baskerville SemiBold"/>
                <a:cs typeface="Baskerville SemiBold"/>
              </a:rPr>
              <a:t>									- Saint Benedict</a:t>
            </a:r>
            <a:endParaRPr lang="en-US" sz="3600" b="1" i="1" dirty="0">
              <a:solidFill>
                <a:srgbClr val="F8F8F8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124" y="1968500"/>
            <a:ext cx="8112125" cy="2921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235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h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FFFF"/>
                </a:solidFill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79499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444751" y="1270000"/>
            <a:ext cx="4540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I FEEL YOU</a:t>
            </a:r>
            <a:endParaRPr lang="en-US" sz="60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1349375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437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FEEL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eleph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74" y="4079874"/>
            <a:ext cx="2778125" cy="277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29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FEEL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eleph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74" y="4079874"/>
            <a:ext cx="2778125" cy="2778125"/>
          </a:xfrm>
          <a:prstGeom prst="rect">
            <a:avLst/>
          </a:prstGeom>
        </p:spPr>
      </p:pic>
      <p:pic>
        <p:nvPicPr>
          <p:cNvPr id="4" name="Picture 3" descr="nottal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2952750"/>
            <a:ext cx="3119436" cy="31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818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FEEL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eleph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74" y="4079874"/>
            <a:ext cx="2778125" cy="2778125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476625" y="2729229"/>
            <a:ext cx="3317875" cy="1350645"/>
          </a:xfrm>
          <a:prstGeom prst="curvedDownArrow">
            <a:avLst>
              <a:gd name="adj1" fmla="val 13430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nottal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2952750"/>
            <a:ext cx="3119436" cy="311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83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oving togeth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1594" r="13602"/>
          <a:stretch/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-1"/>
            <a:ext cx="9144000" cy="6857999"/>
          </a:xfrm>
          <a:prstGeom prst="rect">
            <a:avLst/>
          </a:prstGeom>
          <a:solidFill>
            <a:srgbClr val="008000">
              <a:alpha val="47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4875" y="492125"/>
            <a:ext cx="46513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LEADERSHIP</a:t>
            </a:r>
            <a:endParaRPr lang="en-US" sz="3200" b="1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84875" y="492125"/>
            <a:ext cx="3159125" cy="584776"/>
          </a:xfrm>
          <a:prstGeom prst="rect">
            <a:avLst/>
          </a:prstGeom>
          <a:solidFill>
            <a:srgbClr val="008000">
              <a:alpha val="28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559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4587875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349500" y="1270000"/>
            <a:ext cx="4794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Baskerville SemiBold"/>
                <a:cs typeface="Baskerville SemiBold"/>
              </a:rPr>
              <a:t>I FEEL YOU</a:t>
            </a:r>
            <a:endParaRPr lang="en-US" sz="6000" dirty="0">
              <a:solidFill>
                <a:schemeClr val="accent2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79437" y="1270000"/>
            <a:ext cx="8016875" cy="1127125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elephan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74" y="4079874"/>
            <a:ext cx="2778125" cy="2778125"/>
          </a:xfrm>
          <a:prstGeom prst="rect">
            <a:avLst/>
          </a:prstGeom>
        </p:spPr>
      </p:pic>
      <p:sp>
        <p:nvSpPr>
          <p:cNvPr id="9" name="Curved Down Arrow 8"/>
          <p:cNvSpPr/>
          <p:nvPr/>
        </p:nvSpPr>
        <p:spPr>
          <a:xfrm>
            <a:off x="3476625" y="2729229"/>
            <a:ext cx="3317875" cy="1350645"/>
          </a:xfrm>
          <a:prstGeom prst="curvedDownArrow">
            <a:avLst>
              <a:gd name="adj1" fmla="val 13430"/>
              <a:gd name="adj2" fmla="val 50000"/>
              <a:gd name="adj3" fmla="val 2500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4" name="Picture 3" descr="nottalk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438" y="2952750"/>
            <a:ext cx="3119436" cy="3119436"/>
          </a:xfrm>
          <a:prstGeom prst="rect">
            <a:avLst/>
          </a:prstGeom>
        </p:spPr>
      </p:pic>
      <p:pic>
        <p:nvPicPr>
          <p:cNvPr id="5" name="Picture 4" descr="Red_Heart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500" y="4853080"/>
            <a:ext cx="889000" cy="82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52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</a:t>
            </a:r>
            <a:r>
              <a:rPr lang="en-US" sz="3600" dirty="0"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187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Intuition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6" name="Picture 15" descr="Intu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96540"/>
            <a:ext cx="1111250" cy="111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479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</a:t>
            </a:r>
            <a:r>
              <a:rPr lang="en-US" sz="3600" dirty="0"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187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Intuition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Below Waterline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56125" y="0"/>
            <a:ext cx="4587875" cy="120779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ntu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96540"/>
            <a:ext cx="1111250" cy="1111250"/>
          </a:xfrm>
          <a:prstGeom prst="rect">
            <a:avLst/>
          </a:prstGeom>
        </p:spPr>
      </p:pic>
      <p:pic>
        <p:nvPicPr>
          <p:cNvPr id="17" name="Picture 16" descr="Water 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4" y="1318140"/>
            <a:ext cx="1058566" cy="1058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566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</a:t>
            </a:r>
            <a:r>
              <a:rPr lang="en-US" sz="3600" dirty="0"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187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Intuition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Below Waterline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Feeling Emotions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6" name="Picture 15" descr="Intui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96540"/>
            <a:ext cx="1111250" cy="1111250"/>
          </a:xfrm>
          <a:prstGeom prst="rect">
            <a:avLst/>
          </a:prstGeom>
        </p:spPr>
      </p:pic>
      <p:pic>
        <p:nvPicPr>
          <p:cNvPr id="17" name="Picture 16" descr="Water drop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4" y="1318140"/>
            <a:ext cx="1058566" cy="1058566"/>
          </a:xfrm>
          <a:prstGeom prst="rect">
            <a:avLst/>
          </a:prstGeom>
        </p:spPr>
      </p:pic>
      <p:pic>
        <p:nvPicPr>
          <p:cNvPr id="18" name="Picture 17" descr="HEAR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687934"/>
            <a:ext cx="1058566" cy="10585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56125" y="0"/>
            <a:ext cx="4587875" cy="2687934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04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</a:t>
            </a:r>
            <a:r>
              <a:rPr lang="en-US" sz="3600" dirty="0"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187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Intuition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Below Waterline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Feeling Emotions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700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Connecting Deeper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3" name="Picture 12" descr="being pres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3937000"/>
            <a:ext cx="1206500" cy="1206500"/>
          </a:xfrm>
          <a:prstGeom prst="rect">
            <a:avLst/>
          </a:prstGeom>
        </p:spPr>
      </p:pic>
      <p:pic>
        <p:nvPicPr>
          <p:cNvPr id="16" name="Picture 15" descr="Intui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96540"/>
            <a:ext cx="1111250" cy="1111250"/>
          </a:xfrm>
          <a:prstGeom prst="rect">
            <a:avLst/>
          </a:prstGeom>
        </p:spPr>
      </p:pic>
      <p:pic>
        <p:nvPicPr>
          <p:cNvPr id="17" name="Picture 16" descr="Water dr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4" y="1318140"/>
            <a:ext cx="1058566" cy="1058566"/>
          </a:xfrm>
          <a:prstGeom prst="rect">
            <a:avLst/>
          </a:prstGeom>
        </p:spPr>
      </p:pic>
      <p:pic>
        <p:nvPicPr>
          <p:cNvPr id="18" name="Picture 17" descr="HEAR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687934"/>
            <a:ext cx="1058566" cy="10585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56125" y="0"/>
            <a:ext cx="4587875" cy="384175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89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556125" cy="68580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tar troph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50" y="2555875"/>
            <a:ext cx="2254250" cy="22542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01750" y="1730375"/>
            <a:ext cx="2587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Baskerville SemiBold"/>
                <a:cs typeface="Baskerville SemiBold"/>
              </a:rPr>
              <a:t>LEVEL </a:t>
            </a:r>
            <a:r>
              <a:rPr lang="en-US" sz="3600" dirty="0">
                <a:latin typeface="Baskerville SemiBold"/>
                <a:cs typeface="Baskerville SemiBold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11875" y="333375"/>
            <a:ext cx="307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Intuition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10275" y="1628775"/>
            <a:ext cx="302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 Below Waterline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53125" y="2970509"/>
            <a:ext cx="3079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Feeling Emotions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108700" y="43770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Connecting Deeper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4100" y="5799434"/>
            <a:ext cx="29971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Baskerville"/>
                <a:cs typeface="Baskerville"/>
              </a:rPr>
              <a:t>Underlying Meaning</a:t>
            </a:r>
            <a:r>
              <a:rPr lang="is-IS" sz="2400" dirty="0" smtClean="0">
                <a:latin typeface="Baskerville"/>
                <a:cs typeface="Baskerville"/>
              </a:rPr>
              <a:t> </a:t>
            </a:r>
            <a:r>
              <a:rPr lang="en-US" sz="2400" dirty="0" smtClean="0">
                <a:latin typeface="Baskerville"/>
                <a:cs typeface="Baskerville"/>
              </a:rPr>
              <a:t> </a:t>
            </a:r>
            <a:endParaRPr lang="en-US" sz="2400" dirty="0">
              <a:latin typeface="Baskerville"/>
              <a:cs typeface="Baskerville"/>
            </a:endParaRPr>
          </a:p>
        </p:txBody>
      </p:sp>
      <p:pic>
        <p:nvPicPr>
          <p:cNvPr id="13" name="Picture 12" descr="being prese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3937000"/>
            <a:ext cx="1206500" cy="1206500"/>
          </a:xfrm>
          <a:prstGeom prst="rect">
            <a:avLst/>
          </a:prstGeom>
        </p:spPr>
      </p:pic>
      <p:pic>
        <p:nvPicPr>
          <p:cNvPr id="14" name="Picture 13" descr="eye focu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5143500"/>
            <a:ext cx="1333500" cy="1333500"/>
          </a:xfrm>
          <a:prstGeom prst="rect">
            <a:avLst/>
          </a:prstGeom>
        </p:spPr>
      </p:pic>
      <p:pic>
        <p:nvPicPr>
          <p:cNvPr id="16" name="Picture 15" descr="Intuit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9000" y="96540"/>
            <a:ext cx="1111250" cy="1111250"/>
          </a:xfrm>
          <a:prstGeom prst="rect">
            <a:avLst/>
          </a:prstGeom>
        </p:spPr>
      </p:pic>
      <p:pic>
        <p:nvPicPr>
          <p:cNvPr id="17" name="Picture 16" descr="Water drop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684" y="1318140"/>
            <a:ext cx="1058566" cy="1058566"/>
          </a:xfrm>
          <a:prstGeom prst="rect">
            <a:avLst/>
          </a:prstGeom>
        </p:spPr>
      </p:pic>
      <p:pic>
        <p:nvPicPr>
          <p:cNvPr id="18" name="Picture 17" descr="HEAR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625" y="2687934"/>
            <a:ext cx="1058566" cy="1058566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56125" y="0"/>
            <a:ext cx="4587875" cy="5143500"/>
          </a:xfrm>
          <a:prstGeom prst="rect">
            <a:avLst/>
          </a:prstGeom>
          <a:solidFill>
            <a:srgbClr val="FF0000">
              <a:alpha val="43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2837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875" y="0"/>
            <a:ext cx="9144000" cy="685800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4000" y="2540000"/>
            <a:ext cx="5238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3</a:t>
            </a:r>
            <a:endParaRPr lang="en-US" sz="96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05250" y="2667000"/>
            <a:ext cx="1063625" cy="1442660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87400" y="4121150"/>
            <a:ext cx="769143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Name a time at 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school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 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when you 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listened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 </a:t>
            </a:r>
            <a:r>
              <a:rPr lang="en-US" sz="3600" i="1" dirty="0" smtClean="0">
                <a:solidFill>
                  <a:srgbClr val="4D4D4D"/>
                </a:solidFill>
                <a:latin typeface="Baskerville SemiBold"/>
                <a:cs typeface="Baskerville SemiBold"/>
              </a:rPr>
              <a:t>in Level 3 and how it benefited you </a:t>
            </a:r>
            <a:endParaRPr lang="en-US" sz="3600" i="1" dirty="0">
              <a:solidFill>
                <a:srgbClr val="4D4D4D"/>
              </a:solidFill>
              <a:latin typeface="Baskerville SemiBold"/>
              <a:cs typeface="Baskerville SemiBold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9437" y="4000501"/>
            <a:ext cx="8016875" cy="2047876"/>
          </a:xfrm>
          <a:prstGeom prst="rect">
            <a:avLst/>
          </a:prstGeom>
          <a:solidFill>
            <a:schemeClr val="tx1">
              <a:alpha val="1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621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2375" y="671125"/>
            <a:ext cx="70008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 WHAT ABOUT ME?!</a:t>
            </a: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124" y="444499"/>
            <a:ext cx="8112125" cy="608012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639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2375" y="671125"/>
            <a:ext cx="700087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 WHAT ABOUT ME?!</a:t>
            </a: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2 I HEAR YOU</a:t>
            </a: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124" y="444499"/>
            <a:ext cx="8112125" cy="608012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020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22375" y="671125"/>
            <a:ext cx="700087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1 WHAT ABOUT ME?!</a:t>
            </a: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2 I HEAR YOU</a:t>
            </a:r>
          </a:p>
          <a:p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endParaRPr lang="en-US" sz="4800" dirty="0" smtClean="0">
              <a:solidFill>
                <a:srgbClr val="FFFFFF"/>
              </a:solidFill>
              <a:latin typeface="Baskerville SemiBold"/>
              <a:cs typeface="Baskerville SemiBold"/>
            </a:endParaRPr>
          </a:p>
          <a:p>
            <a:r>
              <a:rPr lang="en-US" sz="48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3 I FEEL YOU </a:t>
            </a:r>
            <a:endParaRPr lang="en-US" sz="48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92124" y="444499"/>
            <a:ext cx="8112125" cy="6080125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14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ok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 r="49691"/>
          <a:stretch/>
        </p:blipFill>
        <p:spPr>
          <a:xfrm>
            <a:off x="0" y="0"/>
            <a:ext cx="403225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4032250" cy="6858000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14375" y="1587500"/>
            <a:ext cx="276225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FF"/>
                </a:solidFill>
                <a:latin typeface="Baskerville SemiBold"/>
                <a:cs typeface="Baskerville SemiBold"/>
              </a:rPr>
              <a:t>WHAT MAKES YOU A GREAT LEADER? </a:t>
            </a:r>
            <a:endParaRPr lang="en-US" sz="4400" dirty="0">
              <a:solidFill>
                <a:srgbClr val="FFFFFF"/>
              </a:solidFill>
              <a:latin typeface="Baskerville SemiBold"/>
              <a:cs typeface="Baskerville Semi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4376" y="1428750"/>
            <a:ext cx="2889249" cy="3794125"/>
          </a:xfrm>
          <a:prstGeom prst="rect">
            <a:avLst/>
          </a:prstGeom>
          <a:solidFill>
            <a:srgbClr val="008000">
              <a:alpha val="5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19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B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5143500" cy="685800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587625" y="238125"/>
            <a:ext cx="2301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Baskerville SemiBold"/>
                <a:cs typeface="Baskerville SemiBold"/>
              </a:rPr>
              <a:t>Contact</a:t>
            </a:r>
            <a:endParaRPr lang="en-US" sz="4400" dirty="0">
              <a:solidFill>
                <a:schemeClr val="bg1"/>
              </a:solidFill>
              <a:latin typeface="Baskerville SemiBold"/>
              <a:cs typeface="Baskerville Semi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20749" y="381000"/>
            <a:ext cx="4222751" cy="720190"/>
          </a:xfrm>
          <a:prstGeom prst="rect">
            <a:avLst/>
          </a:prstGeom>
          <a:solidFill>
            <a:srgbClr val="FF0000">
              <a:alpha val="14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emai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3374" y="3059330"/>
            <a:ext cx="666751" cy="6667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80125" y="3222625"/>
            <a:ext cx="2936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adam@adampiandes.com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43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1127</TotalTime>
  <Words>739</Words>
  <Application>Microsoft Macintosh PowerPoint</Application>
  <PresentationFormat>On-screen Show (4:3)</PresentationFormat>
  <Paragraphs>288</Paragraphs>
  <Slides>90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9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SocialTyze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Adam Piandes</dc:creator>
  <cp:lastModifiedBy>Adam Piandes</cp:lastModifiedBy>
  <cp:revision>69</cp:revision>
  <dcterms:created xsi:type="dcterms:W3CDTF">2016-11-06T19:38:23Z</dcterms:created>
  <dcterms:modified xsi:type="dcterms:W3CDTF">2017-01-10T18:44:44Z</dcterms:modified>
</cp:coreProperties>
</file>