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0"/>
  </p:notesMasterIdLst>
  <p:handoutMasterIdLst>
    <p:handoutMasterId r:id="rId21"/>
  </p:handoutMasterIdLst>
  <p:sldIdLst>
    <p:sldId id="261" r:id="rId2"/>
    <p:sldId id="260" r:id="rId3"/>
    <p:sldId id="257" r:id="rId4"/>
    <p:sldId id="258" r:id="rId5"/>
    <p:sldId id="263" r:id="rId6"/>
    <p:sldId id="276" r:id="rId7"/>
    <p:sldId id="265" r:id="rId8"/>
    <p:sldId id="266" r:id="rId9"/>
    <p:sldId id="268" r:id="rId10"/>
    <p:sldId id="275" r:id="rId11"/>
    <p:sldId id="274" r:id="rId12"/>
    <p:sldId id="269" r:id="rId13"/>
    <p:sldId id="270" r:id="rId14"/>
    <p:sldId id="271" r:id="rId15"/>
    <p:sldId id="272" r:id="rId16"/>
    <p:sldId id="277" r:id="rId17"/>
    <p:sldId id="273"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2832">
          <p15:clr>
            <a:srgbClr val="A4A3A4"/>
          </p15:clr>
        </p15:guide>
        <p15:guide id="12" pos="336">
          <p15:clr>
            <a:srgbClr val="A4A3A4"/>
          </p15:clr>
        </p15:guide>
        <p15:guide id="13" pos="5424">
          <p15:clr>
            <a:srgbClr val="A4A3A4"/>
          </p15:clr>
        </p15:guide>
        <p15:guide id="14" pos="2928">
          <p15:clr>
            <a:srgbClr val="A4A3A4"/>
          </p15:clr>
        </p15:guide>
        <p15:guide id="15" pos="1968">
          <p15:clr>
            <a:srgbClr val="A4A3A4"/>
          </p15:clr>
        </p15:guide>
        <p15:guide id="16" pos="2070">
          <p15:clr>
            <a:srgbClr val="A4A3A4"/>
          </p15:clr>
        </p15:guide>
        <p15:guide id="17" pos="3792">
          <p15:clr>
            <a:srgbClr val="A4A3A4"/>
          </p15:clr>
        </p15:guide>
        <p15:guide id="18" pos="1104">
          <p15:clr>
            <a:srgbClr val="A4A3A4"/>
          </p15:clr>
        </p15:guide>
        <p15:guide id="19" pos="4656">
          <p15:clr>
            <a:srgbClr val="A4A3A4"/>
          </p15:clr>
        </p15:guide>
        <p15:guide id="20" pos="4560">
          <p15:clr>
            <a:srgbClr val="A4A3A4"/>
          </p15:clr>
        </p15:guide>
        <p15:guide id="21" pos="3696">
          <p15:clr>
            <a:srgbClr val="A4A3A4"/>
          </p15:clr>
        </p15:guide>
        <p15:guide id="22" pos="12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8" autoAdjust="0"/>
  </p:normalViewPr>
  <p:slideViewPr>
    <p:cSldViewPr>
      <p:cViewPr varScale="1">
        <p:scale>
          <a:sx n="88" d="100"/>
          <a:sy n="88" d="100"/>
        </p:scale>
        <p:origin x="1416" y="96"/>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F05CFF-548C-4E04-B325-CF1209D66BDC}" type="datetimeFigureOut">
              <a:rPr lang="en-US" smtClean="0">
                <a:latin typeface="Arial" pitchFamily="34" charset="0"/>
                <a:cs typeface="Arial" pitchFamily="34" charset="0"/>
              </a:rPr>
              <a:pPr/>
              <a:t>1/3/2017</a:t>
            </a:fld>
            <a:endParaRPr lang="en-US" dirty="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E90EF7-3E10-491C-87C2-59674BB3AAF6}"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spTree>
    <p:extLst>
      <p:ext uri="{BB962C8B-B14F-4D97-AF65-F5344CB8AC3E}">
        <p14:creationId xmlns:p14="http://schemas.microsoft.com/office/powerpoint/2010/main" val="233759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US" smtClean="0"/>
              <a:pPr/>
              <a:t>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US" smtClean="0"/>
              <a:pPr/>
              <a:t>‹#›</a:t>
            </a:fld>
            <a:endParaRPr lang="en-US" dirty="0"/>
          </a:p>
        </p:txBody>
      </p:sp>
    </p:spTree>
    <p:extLst>
      <p:ext uri="{BB962C8B-B14F-4D97-AF65-F5344CB8AC3E}">
        <p14:creationId xmlns:p14="http://schemas.microsoft.com/office/powerpoint/2010/main" val="24259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F07B8F03-BC93-4120-96CA-A36DF640BE24}" type="slidenum">
              <a:rPr lang="en-US" smtClean="0"/>
              <a:pPr/>
              <a:t>2</a:t>
            </a:fld>
            <a:endParaRPr lang="en-US" dirty="0"/>
          </a:p>
        </p:txBody>
      </p:sp>
    </p:spTree>
    <p:extLst>
      <p:ext uri="{BB962C8B-B14F-4D97-AF65-F5344CB8AC3E}">
        <p14:creationId xmlns:p14="http://schemas.microsoft.com/office/powerpoint/2010/main" val="2191702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11</a:t>
            </a:fld>
            <a:endParaRPr lang="en-US" dirty="0"/>
          </a:p>
        </p:txBody>
      </p:sp>
    </p:spTree>
    <p:extLst>
      <p:ext uri="{BB962C8B-B14F-4D97-AF65-F5344CB8AC3E}">
        <p14:creationId xmlns:p14="http://schemas.microsoft.com/office/powerpoint/2010/main" val="38471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12</a:t>
            </a:fld>
            <a:endParaRPr lang="en-US" dirty="0"/>
          </a:p>
        </p:txBody>
      </p:sp>
    </p:spTree>
    <p:extLst>
      <p:ext uri="{BB962C8B-B14F-4D97-AF65-F5344CB8AC3E}">
        <p14:creationId xmlns:p14="http://schemas.microsoft.com/office/powerpoint/2010/main" val="3939961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13</a:t>
            </a:fld>
            <a:endParaRPr lang="en-US" dirty="0"/>
          </a:p>
        </p:txBody>
      </p:sp>
    </p:spTree>
    <p:extLst>
      <p:ext uri="{BB962C8B-B14F-4D97-AF65-F5344CB8AC3E}">
        <p14:creationId xmlns:p14="http://schemas.microsoft.com/office/powerpoint/2010/main" val="2713125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14</a:t>
            </a:fld>
            <a:endParaRPr lang="en-US" dirty="0"/>
          </a:p>
        </p:txBody>
      </p:sp>
    </p:spTree>
    <p:extLst>
      <p:ext uri="{BB962C8B-B14F-4D97-AF65-F5344CB8AC3E}">
        <p14:creationId xmlns:p14="http://schemas.microsoft.com/office/powerpoint/2010/main" val="408276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15</a:t>
            </a:fld>
            <a:endParaRPr lang="en-US" dirty="0"/>
          </a:p>
        </p:txBody>
      </p:sp>
    </p:spTree>
    <p:extLst>
      <p:ext uri="{BB962C8B-B14F-4D97-AF65-F5344CB8AC3E}">
        <p14:creationId xmlns:p14="http://schemas.microsoft.com/office/powerpoint/2010/main" val="219111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16</a:t>
            </a:fld>
            <a:endParaRPr lang="en-US" dirty="0"/>
          </a:p>
        </p:txBody>
      </p:sp>
    </p:spTree>
    <p:extLst>
      <p:ext uri="{BB962C8B-B14F-4D97-AF65-F5344CB8AC3E}">
        <p14:creationId xmlns:p14="http://schemas.microsoft.com/office/powerpoint/2010/main" val="229188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17</a:t>
            </a:fld>
            <a:endParaRPr lang="en-US" dirty="0"/>
          </a:p>
        </p:txBody>
      </p:sp>
    </p:spTree>
    <p:extLst>
      <p:ext uri="{BB962C8B-B14F-4D97-AF65-F5344CB8AC3E}">
        <p14:creationId xmlns:p14="http://schemas.microsoft.com/office/powerpoint/2010/main" val="292030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18</a:t>
            </a:fld>
            <a:endParaRPr lang="en-US" dirty="0"/>
          </a:p>
        </p:txBody>
      </p:sp>
    </p:spTree>
    <p:extLst>
      <p:ext uri="{BB962C8B-B14F-4D97-AF65-F5344CB8AC3E}">
        <p14:creationId xmlns:p14="http://schemas.microsoft.com/office/powerpoint/2010/main" val="86120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3</a:t>
            </a:fld>
            <a:endParaRPr lang="en-US" dirty="0"/>
          </a:p>
        </p:txBody>
      </p:sp>
    </p:spTree>
    <p:extLst>
      <p:ext uri="{BB962C8B-B14F-4D97-AF65-F5344CB8AC3E}">
        <p14:creationId xmlns:p14="http://schemas.microsoft.com/office/powerpoint/2010/main" val="273695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4</a:t>
            </a:fld>
            <a:endParaRPr lang="en-US" dirty="0"/>
          </a:p>
        </p:txBody>
      </p:sp>
    </p:spTree>
    <p:extLst>
      <p:ext uri="{BB962C8B-B14F-4D97-AF65-F5344CB8AC3E}">
        <p14:creationId xmlns:p14="http://schemas.microsoft.com/office/powerpoint/2010/main" val="194773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5</a:t>
            </a:fld>
            <a:endParaRPr lang="en-US" dirty="0"/>
          </a:p>
        </p:txBody>
      </p:sp>
    </p:spTree>
    <p:extLst>
      <p:ext uri="{BB962C8B-B14F-4D97-AF65-F5344CB8AC3E}">
        <p14:creationId xmlns:p14="http://schemas.microsoft.com/office/powerpoint/2010/main" val="67597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6</a:t>
            </a:fld>
            <a:endParaRPr lang="en-US" dirty="0"/>
          </a:p>
        </p:txBody>
      </p:sp>
    </p:spTree>
    <p:extLst>
      <p:ext uri="{BB962C8B-B14F-4D97-AF65-F5344CB8AC3E}">
        <p14:creationId xmlns:p14="http://schemas.microsoft.com/office/powerpoint/2010/main" val="165877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7</a:t>
            </a:fld>
            <a:endParaRPr lang="en-US" dirty="0"/>
          </a:p>
        </p:txBody>
      </p:sp>
    </p:spTree>
    <p:extLst>
      <p:ext uri="{BB962C8B-B14F-4D97-AF65-F5344CB8AC3E}">
        <p14:creationId xmlns:p14="http://schemas.microsoft.com/office/powerpoint/2010/main" val="59891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8</a:t>
            </a:fld>
            <a:endParaRPr lang="en-US" dirty="0"/>
          </a:p>
        </p:txBody>
      </p:sp>
    </p:spTree>
    <p:extLst>
      <p:ext uri="{BB962C8B-B14F-4D97-AF65-F5344CB8AC3E}">
        <p14:creationId xmlns:p14="http://schemas.microsoft.com/office/powerpoint/2010/main" val="411181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9</a:t>
            </a:fld>
            <a:endParaRPr lang="en-US" dirty="0"/>
          </a:p>
        </p:txBody>
      </p:sp>
    </p:spTree>
    <p:extLst>
      <p:ext uri="{BB962C8B-B14F-4D97-AF65-F5344CB8AC3E}">
        <p14:creationId xmlns:p14="http://schemas.microsoft.com/office/powerpoint/2010/main" val="8494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10</a:t>
            </a:fld>
            <a:endParaRPr lang="en-US" dirty="0"/>
          </a:p>
        </p:txBody>
      </p:sp>
    </p:spTree>
    <p:extLst>
      <p:ext uri="{BB962C8B-B14F-4D97-AF65-F5344CB8AC3E}">
        <p14:creationId xmlns:p14="http://schemas.microsoft.com/office/powerpoint/2010/main" val="422382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January 2017</a:t>
            </a:r>
            <a:endParaRPr lang="en-US" dirty="0"/>
          </a:p>
        </p:txBody>
      </p:sp>
      <p:sp>
        <p:nvSpPr>
          <p:cNvPr id="7"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dirty="0" smtClean="0"/>
              <a:t>Click to edit Master title style</a:t>
            </a:r>
            <a:endParaRPr lang="en-US"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January 2017</a:t>
            </a:r>
            <a:endParaRPr lang="en-US" dirty="0"/>
          </a:p>
        </p:txBody>
      </p:sp>
      <p:sp>
        <p:nvSpPr>
          <p:cNvPr id="9"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dirty="0" smtClean="0"/>
              <a:t>Click to edit Master title style</a:t>
            </a:r>
            <a:endParaRPr lang="en-US" noProof="0" dirty="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smtClean="0"/>
              <a:t>January 2017</a:t>
            </a:r>
            <a:endParaRPr lang="en-US"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solidFill>
                  <a:schemeClr val="bg1"/>
                </a:solidFill>
                <a:latin typeface="Arial" pitchFamily="34" charset="0"/>
                <a:cs typeface="Arial" pitchFamily="34" charset="0"/>
              </a:rPr>
              <a:t>PwC</a:t>
            </a:r>
            <a:endParaRPr lang="en-US" sz="1000" noProof="0" dirty="0">
              <a:solidFill>
                <a:schemeClr val="bg1"/>
              </a:solidFill>
              <a:latin typeface="Arial" pitchFamily="34" charset="0"/>
              <a:cs typeface="Arial" pitchFamily="34" charset="0"/>
            </a:endParaRPr>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January 2017</a:t>
            </a:r>
            <a:endParaRPr lang="en-US"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dirty="0" smtClean="0"/>
              <a:t>Click to edit Master title style</a:t>
            </a:r>
            <a:endParaRPr lang="en-US"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Click to edit Master subtitle style</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smtClean="0"/>
              <a:t>January 2017</a:t>
            </a:r>
            <a:endParaRPr lang="en-US"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solidFill>
                  <a:schemeClr val="bg1"/>
                </a:solidFill>
                <a:latin typeface="Arial" pitchFamily="34" charset="0"/>
                <a:cs typeface="Arial" pitchFamily="34" charset="0"/>
              </a:rPr>
              <a:t>PwC</a:t>
            </a:r>
            <a:endParaRPr lang="en-US" sz="1000" noProof="0" dirty="0">
              <a:solidFill>
                <a:schemeClr val="bg1"/>
              </a:solidFill>
              <a:latin typeface="Arial" pitchFamily="34" charset="0"/>
              <a:cs typeface="Arial" pitchFamily="34" charset="0"/>
            </a:endParaRPr>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dirty="0" smtClean="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Click to edit Master subtitle style</a:t>
            </a:r>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smtClean="0"/>
              <a:t>January 2017</a:t>
            </a:r>
            <a:endParaRPr lang="en-US"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solidFill>
                  <a:schemeClr val="bg1"/>
                </a:solidFill>
                <a:latin typeface="Arial" pitchFamily="34" charset="0"/>
                <a:cs typeface="Arial" pitchFamily="34" charset="0"/>
              </a:rPr>
              <a:t>PwC</a:t>
            </a:r>
            <a:endParaRPr lang="en-US" sz="1000" noProof="0" dirty="0">
              <a:solidFill>
                <a:schemeClr val="bg1"/>
              </a:solidFill>
              <a:latin typeface="Arial" pitchFamily="34" charset="0"/>
              <a:cs typeface="Arial" pitchFamily="34" charset="0"/>
            </a:endParaRP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smtClean="0"/>
              <a:t>Click to add the presentation’s main title</a:t>
            </a:r>
            <a:endParaRPr lang="en-U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dirty="0" smtClean="0"/>
              <a:t>Click icon to add picture</a:t>
            </a:r>
            <a:endParaRPr lang="en-US"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smtClean="0"/>
              <a:t>Click icon to add picture</a:t>
            </a:r>
            <a:endParaRPr lang="en-US"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dirty="0" smtClean="0"/>
              <a:t>Click to edit Master title style</a:t>
            </a:r>
            <a:endParaRPr lang="en-US"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January 2017</a:t>
            </a:r>
            <a:endParaRPr lang="en-US" dirty="0"/>
          </a:p>
        </p:txBody>
      </p:sp>
    </p:spTree>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dirty="0" smtClean="0"/>
              <a:t>Click to edit Master title style</a:t>
            </a:r>
            <a:endParaRPr lang="en-US" noProof="0" dirty="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US" noProof="0" dirty="0" smtClean="0"/>
              <a:t>Add legal and copyright disclaimers here.</a:t>
            </a:r>
            <a:endParaRPr lang="en-US" noProof="0" dirty="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January 2017</a:t>
            </a:r>
            <a:endParaRPr lang="en-US"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dirty="0" smtClean="0"/>
              <a:t>Click to edit Master title style</a:t>
            </a:r>
            <a:endParaRPr lang="en-US" noProof="0" dirty="0"/>
          </a:p>
        </p:txBody>
      </p:sp>
      <p:sp>
        <p:nvSpPr>
          <p:cNvPr id="27" name="Content Placeholder 26"/>
          <p:cNvSpPr>
            <a:spLocks noGrp="1"/>
          </p:cNvSpPr>
          <p:nvPr>
            <p:ph sz="quarter" idx="13"/>
          </p:nvPr>
        </p:nvSpPr>
        <p:spPr>
          <a:xfrm>
            <a:off x="533400" y="1752601"/>
            <a:ext cx="2590800"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8" name="Content Placeholder 26"/>
          <p:cNvSpPr>
            <a:spLocks noGrp="1"/>
          </p:cNvSpPr>
          <p:nvPr>
            <p:ph sz="quarter" idx="14"/>
          </p:nvPr>
        </p:nvSpPr>
        <p:spPr>
          <a:xfrm>
            <a:off x="3276601" y="1752601"/>
            <a:ext cx="2590799"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1" name="Content Placeholder 26"/>
          <p:cNvSpPr>
            <a:spLocks noGrp="1"/>
          </p:cNvSpPr>
          <p:nvPr>
            <p:ph sz="quarter" idx="15"/>
          </p:nvPr>
        </p:nvSpPr>
        <p:spPr>
          <a:xfrm>
            <a:off x="6019800" y="1752601"/>
            <a:ext cx="2590800"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January 2017</a:t>
            </a:r>
            <a:endParaRPr lang="en-US"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28" name="Content Placeholder 26"/>
          <p:cNvSpPr>
            <a:spLocks noGrp="1"/>
          </p:cNvSpPr>
          <p:nvPr>
            <p:ph sz="quarter" idx="14"/>
          </p:nvPr>
        </p:nvSpPr>
        <p:spPr>
          <a:xfrm>
            <a:off x="533400" y="3352800"/>
            <a:ext cx="3962400" cy="28194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1" name="Content Placeholder 26"/>
          <p:cNvSpPr>
            <a:spLocks noGrp="1"/>
          </p:cNvSpPr>
          <p:nvPr>
            <p:ph sz="quarter" idx="15"/>
          </p:nvPr>
        </p:nvSpPr>
        <p:spPr>
          <a:xfrm>
            <a:off x="4648199" y="3352800"/>
            <a:ext cx="3962401" cy="28194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January 2017</a:t>
            </a:r>
            <a:endParaRPr lang="en-US"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n-US" noProof="0" dirty="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dirty="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dirty="0" smtClean="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January 2017</a:t>
            </a:r>
            <a:endParaRPr lang="en-US"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dirty="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n-US" noProof="0" dirty="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dirty="0" smtClean="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January 2017</a:t>
            </a:r>
            <a:endParaRPr lang="en-US"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US"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January 2017</a:t>
            </a:r>
            <a:endParaRPr lang="en-US"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January 2017</a:t>
            </a:r>
            <a:endParaRPr lang="en-US"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US" noProof="0" dirty="0" smtClean="0"/>
              <a:t>Click to edit</a:t>
            </a:r>
            <a:br>
              <a:rPr lang="en-US" noProof="0" dirty="0" smtClean="0"/>
            </a:br>
            <a:r>
              <a:rPr lang="en-US" noProof="0" dirty="0" smtClean="0"/>
              <a:t>Master title style</a:t>
            </a:r>
            <a:endParaRPr lang="en-US"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January 2017</a:t>
            </a:r>
            <a:endParaRPr lang="en-US" dirty="0"/>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wc.com/structure"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hyperlink" Target="http://www.pwc.com/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794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Opportunity</a:t>
            </a:r>
            <a:endParaRPr lang="en-US" b="0" i="0" dirty="0"/>
          </a:p>
        </p:txBody>
      </p:sp>
      <p:sp>
        <p:nvSpPr>
          <p:cNvPr id="3" name="Content Placeholder 2"/>
          <p:cNvSpPr>
            <a:spLocks noGrp="1"/>
          </p:cNvSpPr>
          <p:nvPr>
            <p:ph sz="quarter" idx="15"/>
          </p:nvPr>
        </p:nvSpPr>
        <p:spPr>
          <a:xfrm>
            <a:off x="533400" y="1295400"/>
            <a:ext cx="8077200" cy="4876800"/>
          </a:xfrm>
        </p:spPr>
        <p:txBody>
          <a:bodyPr/>
          <a:lstStyle/>
          <a:p>
            <a:pPr lvl="1"/>
            <a:r>
              <a:rPr lang="en-US" dirty="0" smtClean="0"/>
              <a:t>Misstatements are real problems of businesses due to error and fraud</a:t>
            </a:r>
          </a:p>
          <a:p>
            <a:pPr lvl="2"/>
            <a:r>
              <a:rPr lang="en-US" dirty="0" smtClean="0"/>
              <a:t>Error caused by honest mistakes that occur through a bad process or human mistakes</a:t>
            </a:r>
          </a:p>
          <a:p>
            <a:pPr lvl="2"/>
            <a:r>
              <a:rPr lang="en-US" dirty="0" smtClean="0"/>
              <a:t>Fraud caused by individuals who intend to deceive or falsify information for any various reasons</a:t>
            </a:r>
          </a:p>
          <a:p>
            <a:pPr lvl="3"/>
            <a:r>
              <a:rPr lang="en-US" dirty="0" smtClean="0"/>
              <a:t>Personal gain </a:t>
            </a:r>
          </a:p>
          <a:p>
            <a:pPr lvl="3"/>
            <a:r>
              <a:rPr lang="en-US" dirty="0" smtClean="0"/>
              <a:t>Job Security</a:t>
            </a:r>
          </a:p>
          <a:p>
            <a:pPr lvl="1"/>
            <a:r>
              <a:rPr lang="en-US" dirty="0" smtClean="0"/>
              <a:t>“The </a:t>
            </a:r>
            <a:r>
              <a:rPr lang="en-US" dirty="0"/>
              <a:t>objective of the </a:t>
            </a:r>
            <a:r>
              <a:rPr lang="en-US" dirty="0" smtClean="0"/>
              <a:t>… independent auditor </a:t>
            </a:r>
            <a:r>
              <a:rPr lang="en-US" dirty="0"/>
              <a:t>is the expression of an opinion on the fairness with </a:t>
            </a:r>
            <a:r>
              <a:rPr lang="en-US" dirty="0" smtClean="0"/>
              <a:t>which they </a:t>
            </a:r>
            <a:r>
              <a:rPr lang="en-US" dirty="0"/>
              <a:t>present, in all material respects, financial position, results of </a:t>
            </a:r>
            <a:r>
              <a:rPr lang="en-US" dirty="0" smtClean="0"/>
              <a:t>operations, and </a:t>
            </a:r>
            <a:r>
              <a:rPr lang="en-US" dirty="0"/>
              <a:t>its cash flows in conformity with generally accepted </a:t>
            </a:r>
            <a:r>
              <a:rPr lang="en-US" dirty="0" smtClean="0"/>
              <a:t>accounting principles.”</a:t>
            </a:r>
            <a:br>
              <a:rPr lang="en-US" dirty="0" smtClean="0"/>
            </a:br>
            <a:r>
              <a:rPr lang="en-US" dirty="0" smtClean="0"/>
              <a:t> - </a:t>
            </a:r>
            <a:r>
              <a:rPr lang="en-US" i="1" dirty="0" smtClean="0"/>
              <a:t>AICPA </a:t>
            </a:r>
            <a:r>
              <a:rPr lang="en-US" dirty="0" smtClean="0"/>
              <a:t>Statement of Auditing Standards 1; AU Sec 110 </a:t>
            </a:r>
          </a:p>
        </p:txBody>
      </p:sp>
      <p:sp>
        <p:nvSpPr>
          <p:cNvPr id="7" name="Slide Number Placeholder 6"/>
          <p:cNvSpPr>
            <a:spLocks noGrp="1"/>
          </p:cNvSpPr>
          <p:nvPr>
            <p:ph type="sldNum" sz="quarter" idx="4"/>
          </p:nvPr>
        </p:nvSpPr>
        <p:spPr/>
        <p:txBody>
          <a:bodyPr/>
          <a:lstStyle/>
          <a:p>
            <a:fld id="{9EBD5762-3BDC-484D-9503-7EA6D5A9A8CE}" type="slidenum">
              <a:rPr lang="en-US" smtClean="0"/>
              <a:pPr/>
              <a:t>10</a:t>
            </a:fld>
            <a:endParaRPr lang="en-US" dirty="0"/>
          </a:p>
        </p:txBody>
      </p:sp>
      <p:sp>
        <p:nvSpPr>
          <p:cNvPr id="9" name="Footer Placeholder 8"/>
          <p:cNvSpPr>
            <a:spLocks noGrp="1"/>
          </p:cNvSpPr>
          <p:nvPr>
            <p:ph type="ftr" sz="quarter" idx="3"/>
          </p:nvPr>
        </p:nvSpPr>
        <p:spPr/>
        <p:txBody>
          <a:bodyPr/>
          <a:lstStyle/>
          <a:p>
            <a:endParaRPr lang="en-US" dirty="0"/>
          </a:p>
        </p:txBody>
      </p:sp>
      <p:sp>
        <p:nvSpPr>
          <p:cNvPr id="4" name="Rectangle 3"/>
          <p:cNvSpPr/>
          <p:nvPr/>
        </p:nvSpPr>
        <p:spPr bwMode="ltGray">
          <a:xfrm>
            <a:off x="381000" y="1143000"/>
            <a:ext cx="8458200" cy="28194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pic>
        <p:nvPicPr>
          <p:cNvPr id="10242" name="Picture 2" descr="Image result for aud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31332"/>
            <a:ext cx="2743200" cy="214753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audi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65572"/>
            <a:ext cx="2810554" cy="187905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skeptical"/>
          <p:cNvPicPr>
            <a:picLocks noChangeAspect="1" noChangeArrowheads="1"/>
          </p:cNvPicPr>
          <p:nvPr/>
        </p:nvPicPr>
        <p:blipFill rotWithShape="1">
          <a:blip r:embed="rId5">
            <a:extLst>
              <a:ext uri="{28A0092B-C50C-407E-A947-70E740481C1C}">
                <a14:useLocalDpi xmlns:a14="http://schemas.microsoft.com/office/drawing/2010/main" val="0"/>
              </a:ext>
            </a:extLst>
          </a:blip>
          <a:srcRect l="17562" r="3485"/>
          <a:stretch/>
        </p:blipFill>
        <p:spPr bwMode="auto">
          <a:xfrm>
            <a:off x="6324600" y="1600200"/>
            <a:ext cx="2339259" cy="209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6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Day on the Job</a:t>
            </a:r>
            <a:endParaRPr lang="en-US" b="0" i="0" dirty="0"/>
          </a:p>
        </p:txBody>
      </p:sp>
      <p:sp>
        <p:nvSpPr>
          <p:cNvPr id="7" name="Slide Number Placeholder 6"/>
          <p:cNvSpPr>
            <a:spLocks noGrp="1"/>
          </p:cNvSpPr>
          <p:nvPr>
            <p:ph type="sldNum" sz="quarter" idx="4"/>
          </p:nvPr>
        </p:nvSpPr>
        <p:spPr/>
        <p:txBody>
          <a:bodyPr/>
          <a:lstStyle/>
          <a:p>
            <a:fld id="{9EBD5762-3BDC-484D-9503-7EA6D5A9A8CE}" type="slidenum">
              <a:rPr lang="en-US" smtClean="0"/>
              <a:pPr/>
              <a:t>11</a:t>
            </a:fld>
            <a:endParaRPr lang="en-US" dirty="0"/>
          </a:p>
        </p:txBody>
      </p:sp>
      <p:sp>
        <p:nvSpPr>
          <p:cNvPr id="9" name="Footer Placeholder 8"/>
          <p:cNvSpPr>
            <a:spLocks noGrp="1"/>
          </p:cNvSpPr>
          <p:nvPr>
            <p:ph type="ftr" sz="quarter" idx="3"/>
          </p:nvPr>
        </p:nvSpPr>
        <p:spPr/>
        <p:txBody>
          <a:bodyPr/>
          <a:lstStyle/>
          <a:p>
            <a:endParaRPr lang="en-US" dirty="0"/>
          </a:p>
        </p:txBody>
      </p:sp>
      <p:sp>
        <p:nvSpPr>
          <p:cNvPr id="6" name="TextBox 5"/>
          <p:cNvSpPr txBox="1"/>
          <p:nvPr/>
        </p:nvSpPr>
        <p:spPr>
          <a:xfrm>
            <a:off x="4971196" y="954876"/>
            <a:ext cx="3597729" cy="653143"/>
          </a:xfrm>
          <a:prstGeom prst="rect">
            <a:avLst/>
          </a:prstGeom>
          <a:noFill/>
        </p:spPr>
        <p:txBody>
          <a:bodyPr wrap="none" lIns="0" tIns="0" rIns="0" bIns="0" rtlCol="0">
            <a:noAutofit/>
          </a:bodyPr>
          <a:lstStyle/>
          <a:p>
            <a:pPr indent="-274320">
              <a:spcAft>
                <a:spcPts val="900"/>
              </a:spcAft>
            </a:pPr>
            <a:r>
              <a:rPr lang="en-US" sz="2000" dirty="0" smtClean="0">
                <a:latin typeface="Georgia" pitchFamily="18" charset="0"/>
              </a:rPr>
              <a:t>What do we review and examine?</a:t>
            </a:r>
          </a:p>
        </p:txBody>
      </p:sp>
      <p:sp>
        <p:nvSpPr>
          <p:cNvPr id="8" name="TextBox 7"/>
          <p:cNvSpPr txBox="1"/>
          <p:nvPr/>
        </p:nvSpPr>
        <p:spPr>
          <a:xfrm>
            <a:off x="537482" y="1509709"/>
            <a:ext cx="3192236" cy="287110"/>
          </a:xfrm>
          <a:prstGeom prst="rect">
            <a:avLst/>
          </a:prstGeom>
          <a:noFill/>
        </p:spPr>
        <p:txBody>
          <a:bodyPr wrap="none" lIns="0" tIns="0" rIns="0" bIns="0" rtlCol="0">
            <a:noAutofit/>
          </a:bodyPr>
          <a:lstStyle/>
          <a:p>
            <a:pPr indent="-274320">
              <a:spcAft>
                <a:spcPts val="900"/>
              </a:spcAft>
            </a:pPr>
            <a:r>
              <a:rPr lang="en-US" sz="2500" b="1" dirty="0" smtClean="0">
                <a:latin typeface="Georgia" pitchFamily="18" charset="0"/>
              </a:rPr>
              <a:t>Balance Sheet / Financial Position</a:t>
            </a:r>
          </a:p>
        </p:txBody>
      </p:sp>
      <p:sp>
        <p:nvSpPr>
          <p:cNvPr id="10" name="TextBox 9"/>
          <p:cNvSpPr txBox="1"/>
          <p:nvPr/>
        </p:nvSpPr>
        <p:spPr>
          <a:xfrm>
            <a:off x="576007" y="3816976"/>
            <a:ext cx="2438400" cy="319595"/>
          </a:xfrm>
          <a:prstGeom prst="rect">
            <a:avLst/>
          </a:prstGeom>
          <a:noFill/>
        </p:spPr>
        <p:txBody>
          <a:bodyPr wrap="none" lIns="0" tIns="0" rIns="0" bIns="0" rtlCol="0">
            <a:noAutofit/>
          </a:bodyPr>
          <a:lstStyle/>
          <a:p>
            <a:pPr indent="-274320">
              <a:spcAft>
                <a:spcPts val="900"/>
              </a:spcAft>
            </a:pPr>
            <a:r>
              <a:rPr lang="en-US" sz="2500" b="1" dirty="0" smtClean="0">
                <a:latin typeface="Georgia" pitchFamily="18" charset="0"/>
              </a:rPr>
              <a:t>Statement of Operations</a:t>
            </a:r>
          </a:p>
        </p:txBody>
      </p:sp>
      <p:sp>
        <p:nvSpPr>
          <p:cNvPr id="11" name="TextBox 10"/>
          <p:cNvSpPr txBox="1"/>
          <p:nvPr/>
        </p:nvSpPr>
        <p:spPr>
          <a:xfrm>
            <a:off x="1367518" y="2248582"/>
            <a:ext cx="689882" cy="242208"/>
          </a:xfrm>
          <a:prstGeom prst="rect">
            <a:avLst/>
          </a:prstGeom>
          <a:noFill/>
        </p:spPr>
        <p:txBody>
          <a:bodyPr wrap="none" lIns="0" tIns="0" rIns="0" bIns="0" rtlCol="0">
            <a:noAutofit/>
          </a:bodyPr>
          <a:lstStyle/>
          <a:p>
            <a:pPr indent="-274320">
              <a:spcAft>
                <a:spcPts val="900"/>
              </a:spcAft>
            </a:pPr>
            <a:r>
              <a:rPr lang="en-US" sz="1600" b="1" dirty="0" smtClean="0">
                <a:solidFill>
                  <a:srgbClr val="006600"/>
                </a:solidFill>
                <a:latin typeface="Georgia" pitchFamily="18" charset="0"/>
              </a:rPr>
              <a:t>Assets</a:t>
            </a:r>
          </a:p>
        </p:txBody>
      </p:sp>
      <p:sp>
        <p:nvSpPr>
          <p:cNvPr id="12" name="TextBox 11"/>
          <p:cNvSpPr txBox="1"/>
          <p:nvPr/>
        </p:nvSpPr>
        <p:spPr>
          <a:xfrm>
            <a:off x="674235" y="2260143"/>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006600"/>
                </a:solidFill>
                <a:latin typeface="Georgia" pitchFamily="18" charset="0"/>
              </a:rPr>
              <a:t>Cash</a:t>
            </a:r>
          </a:p>
        </p:txBody>
      </p:sp>
      <p:sp>
        <p:nvSpPr>
          <p:cNvPr id="13" name="TextBox 12"/>
          <p:cNvSpPr txBox="1"/>
          <p:nvPr/>
        </p:nvSpPr>
        <p:spPr>
          <a:xfrm>
            <a:off x="2016918" y="1930172"/>
            <a:ext cx="609600" cy="427265"/>
          </a:xfrm>
          <a:prstGeom prst="rect">
            <a:avLst/>
          </a:prstGeom>
          <a:noFill/>
        </p:spPr>
        <p:txBody>
          <a:bodyPr wrap="none" lIns="0" tIns="0" rIns="0" bIns="0" rtlCol="0">
            <a:noAutofit/>
          </a:bodyPr>
          <a:lstStyle/>
          <a:p>
            <a:pPr indent="-274320">
              <a:spcAft>
                <a:spcPts val="900"/>
              </a:spcAft>
            </a:pPr>
            <a:r>
              <a:rPr lang="en-US" sz="1600" dirty="0" smtClean="0">
                <a:solidFill>
                  <a:srgbClr val="006600"/>
                </a:solidFill>
                <a:latin typeface="Georgia" pitchFamily="18" charset="0"/>
              </a:rPr>
              <a:t>Equipment</a:t>
            </a:r>
          </a:p>
        </p:txBody>
      </p:sp>
      <p:sp>
        <p:nvSpPr>
          <p:cNvPr id="14" name="TextBox 13"/>
          <p:cNvSpPr txBox="1"/>
          <p:nvPr/>
        </p:nvSpPr>
        <p:spPr>
          <a:xfrm>
            <a:off x="810476" y="1960786"/>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006600"/>
                </a:solidFill>
                <a:latin typeface="Georgia" pitchFamily="18" charset="0"/>
              </a:rPr>
              <a:t>Buildings</a:t>
            </a:r>
          </a:p>
        </p:txBody>
      </p:sp>
      <p:sp>
        <p:nvSpPr>
          <p:cNvPr id="15" name="TextBox 14"/>
          <p:cNvSpPr txBox="1"/>
          <p:nvPr/>
        </p:nvSpPr>
        <p:spPr>
          <a:xfrm>
            <a:off x="2238035" y="2319335"/>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006600"/>
                </a:solidFill>
                <a:latin typeface="Georgia" pitchFamily="18" charset="0"/>
              </a:rPr>
              <a:t>Investments</a:t>
            </a:r>
          </a:p>
        </p:txBody>
      </p:sp>
      <p:sp>
        <p:nvSpPr>
          <p:cNvPr id="16" name="TextBox 15"/>
          <p:cNvSpPr txBox="1"/>
          <p:nvPr/>
        </p:nvSpPr>
        <p:spPr>
          <a:xfrm>
            <a:off x="810476" y="2675840"/>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006600"/>
                </a:solidFill>
                <a:latin typeface="Georgia" pitchFamily="18" charset="0"/>
              </a:rPr>
              <a:t>Intellectual Property</a:t>
            </a:r>
          </a:p>
        </p:txBody>
      </p:sp>
      <p:sp>
        <p:nvSpPr>
          <p:cNvPr id="17" name="TextBox 16"/>
          <p:cNvSpPr txBox="1"/>
          <p:nvPr/>
        </p:nvSpPr>
        <p:spPr>
          <a:xfrm>
            <a:off x="4579483" y="2257421"/>
            <a:ext cx="689882" cy="242208"/>
          </a:xfrm>
          <a:prstGeom prst="rect">
            <a:avLst/>
          </a:prstGeom>
          <a:noFill/>
        </p:spPr>
        <p:txBody>
          <a:bodyPr wrap="none" lIns="0" tIns="0" rIns="0" bIns="0" rtlCol="0">
            <a:noAutofit/>
          </a:bodyPr>
          <a:lstStyle/>
          <a:p>
            <a:pPr indent="-274320">
              <a:spcAft>
                <a:spcPts val="900"/>
              </a:spcAft>
            </a:pPr>
            <a:r>
              <a:rPr lang="en-US" sz="1600" b="1" dirty="0" smtClean="0">
                <a:solidFill>
                  <a:srgbClr val="C00000"/>
                </a:solidFill>
                <a:latin typeface="Georgia" pitchFamily="18" charset="0"/>
              </a:rPr>
              <a:t>Liabilities</a:t>
            </a:r>
          </a:p>
        </p:txBody>
      </p:sp>
      <p:sp>
        <p:nvSpPr>
          <p:cNvPr id="18" name="TextBox 17"/>
          <p:cNvSpPr txBox="1"/>
          <p:nvPr/>
        </p:nvSpPr>
        <p:spPr>
          <a:xfrm>
            <a:off x="3886200" y="2268982"/>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C00000"/>
                </a:solidFill>
                <a:latin typeface="Georgia" pitchFamily="18" charset="0"/>
              </a:rPr>
              <a:t>Loans</a:t>
            </a:r>
          </a:p>
        </p:txBody>
      </p:sp>
      <p:sp>
        <p:nvSpPr>
          <p:cNvPr id="19" name="TextBox 18"/>
          <p:cNvSpPr txBox="1"/>
          <p:nvPr/>
        </p:nvSpPr>
        <p:spPr>
          <a:xfrm>
            <a:off x="4271282" y="1959423"/>
            <a:ext cx="1803286" cy="427265"/>
          </a:xfrm>
          <a:prstGeom prst="rect">
            <a:avLst/>
          </a:prstGeom>
          <a:noFill/>
        </p:spPr>
        <p:txBody>
          <a:bodyPr wrap="none" lIns="0" tIns="0" rIns="0" bIns="0" rtlCol="0">
            <a:noAutofit/>
          </a:bodyPr>
          <a:lstStyle/>
          <a:p>
            <a:pPr indent="-274320">
              <a:spcAft>
                <a:spcPts val="900"/>
              </a:spcAft>
            </a:pPr>
            <a:r>
              <a:rPr lang="en-US" sz="1600" dirty="0" smtClean="0">
                <a:solidFill>
                  <a:srgbClr val="C00000"/>
                </a:solidFill>
                <a:latin typeface="Georgia" pitchFamily="18" charset="0"/>
              </a:rPr>
              <a:t>Customer deposits</a:t>
            </a:r>
          </a:p>
        </p:txBody>
      </p:sp>
      <p:sp>
        <p:nvSpPr>
          <p:cNvPr id="21" name="TextBox 20"/>
          <p:cNvSpPr txBox="1"/>
          <p:nvPr/>
        </p:nvSpPr>
        <p:spPr>
          <a:xfrm>
            <a:off x="5757690" y="2315588"/>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C00000"/>
                </a:solidFill>
                <a:latin typeface="Georgia" pitchFamily="18" charset="0"/>
              </a:rPr>
              <a:t>Payables</a:t>
            </a:r>
          </a:p>
        </p:txBody>
      </p:sp>
      <p:sp>
        <p:nvSpPr>
          <p:cNvPr id="22" name="TextBox 21"/>
          <p:cNvSpPr txBox="1"/>
          <p:nvPr/>
        </p:nvSpPr>
        <p:spPr>
          <a:xfrm>
            <a:off x="3886200" y="2684686"/>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C00000"/>
                </a:solidFill>
                <a:latin typeface="Georgia" pitchFamily="18" charset="0"/>
              </a:rPr>
              <a:t>Asset Retirement Obligations</a:t>
            </a:r>
          </a:p>
        </p:txBody>
      </p:sp>
      <p:sp>
        <p:nvSpPr>
          <p:cNvPr id="23" name="TextBox 22"/>
          <p:cNvSpPr txBox="1"/>
          <p:nvPr/>
        </p:nvSpPr>
        <p:spPr>
          <a:xfrm>
            <a:off x="7202601" y="2268996"/>
            <a:ext cx="689882" cy="242208"/>
          </a:xfrm>
          <a:prstGeom prst="rect">
            <a:avLst/>
          </a:prstGeom>
          <a:noFill/>
        </p:spPr>
        <p:txBody>
          <a:bodyPr wrap="none" lIns="0" tIns="0" rIns="0" bIns="0" rtlCol="0">
            <a:noAutofit/>
          </a:bodyPr>
          <a:lstStyle/>
          <a:p>
            <a:pPr indent="-274320">
              <a:spcAft>
                <a:spcPts val="900"/>
              </a:spcAft>
            </a:pPr>
            <a:r>
              <a:rPr lang="en-US" sz="1600" b="1" dirty="0" smtClean="0">
                <a:solidFill>
                  <a:srgbClr val="006600"/>
                </a:solidFill>
                <a:latin typeface="Georgia" pitchFamily="18" charset="0"/>
              </a:rPr>
              <a:t>Equity</a:t>
            </a:r>
          </a:p>
        </p:txBody>
      </p:sp>
      <p:sp>
        <p:nvSpPr>
          <p:cNvPr id="26" name="TextBox 25"/>
          <p:cNvSpPr txBox="1"/>
          <p:nvPr/>
        </p:nvSpPr>
        <p:spPr>
          <a:xfrm>
            <a:off x="6910043" y="1980681"/>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006600"/>
                </a:solidFill>
                <a:latin typeface="Georgia" pitchFamily="18" charset="0"/>
              </a:rPr>
              <a:t>Common Stock</a:t>
            </a:r>
          </a:p>
        </p:txBody>
      </p:sp>
      <p:sp>
        <p:nvSpPr>
          <p:cNvPr id="27" name="TextBox 26"/>
          <p:cNvSpPr txBox="1"/>
          <p:nvPr/>
        </p:nvSpPr>
        <p:spPr>
          <a:xfrm>
            <a:off x="6924671" y="2502011"/>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006600"/>
                </a:solidFill>
                <a:latin typeface="Georgia" pitchFamily="18" charset="0"/>
              </a:rPr>
              <a:t>Preferred Stock</a:t>
            </a:r>
          </a:p>
        </p:txBody>
      </p:sp>
      <p:sp>
        <p:nvSpPr>
          <p:cNvPr id="29" name="TextBox 28"/>
          <p:cNvSpPr txBox="1"/>
          <p:nvPr/>
        </p:nvSpPr>
        <p:spPr>
          <a:xfrm>
            <a:off x="1611085" y="4697701"/>
            <a:ext cx="689882" cy="242208"/>
          </a:xfrm>
          <a:prstGeom prst="rect">
            <a:avLst/>
          </a:prstGeom>
          <a:noFill/>
        </p:spPr>
        <p:txBody>
          <a:bodyPr wrap="none" lIns="0" tIns="0" rIns="0" bIns="0" rtlCol="0">
            <a:noAutofit/>
          </a:bodyPr>
          <a:lstStyle/>
          <a:p>
            <a:pPr indent="-274320">
              <a:spcAft>
                <a:spcPts val="900"/>
              </a:spcAft>
            </a:pPr>
            <a:r>
              <a:rPr lang="en-US" sz="1600" b="1" dirty="0" smtClean="0">
                <a:solidFill>
                  <a:srgbClr val="006600"/>
                </a:solidFill>
                <a:latin typeface="Georgia" pitchFamily="18" charset="0"/>
              </a:rPr>
              <a:t>Revenue</a:t>
            </a:r>
          </a:p>
        </p:txBody>
      </p:sp>
      <p:sp>
        <p:nvSpPr>
          <p:cNvPr id="30" name="TextBox 29"/>
          <p:cNvSpPr txBox="1"/>
          <p:nvPr/>
        </p:nvSpPr>
        <p:spPr>
          <a:xfrm>
            <a:off x="674235" y="4608735"/>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006600"/>
                </a:solidFill>
                <a:latin typeface="Georgia" pitchFamily="18" charset="0"/>
              </a:rPr>
              <a:t>Passive </a:t>
            </a:r>
            <a:br>
              <a:rPr lang="en-US" sz="1600" dirty="0" smtClean="0">
                <a:solidFill>
                  <a:srgbClr val="006600"/>
                </a:solidFill>
                <a:latin typeface="Georgia" pitchFamily="18" charset="0"/>
              </a:rPr>
            </a:br>
            <a:r>
              <a:rPr lang="en-US" sz="1600" dirty="0" smtClean="0">
                <a:solidFill>
                  <a:srgbClr val="006600"/>
                </a:solidFill>
                <a:latin typeface="Georgia" pitchFamily="18" charset="0"/>
              </a:rPr>
              <a:t>Income</a:t>
            </a:r>
          </a:p>
        </p:txBody>
      </p:sp>
      <p:sp>
        <p:nvSpPr>
          <p:cNvPr id="31" name="TextBox 30"/>
          <p:cNvSpPr txBox="1"/>
          <p:nvPr/>
        </p:nvSpPr>
        <p:spPr>
          <a:xfrm>
            <a:off x="1307221" y="5051330"/>
            <a:ext cx="1500357" cy="427265"/>
          </a:xfrm>
          <a:prstGeom prst="rect">
            <a:avLst/>
          </a:prstGeom>
          <a:noFill/>
        </p:spPr>
        <p:txBody>
          <a:bodyPr wrap="none" lIns="0" tIns="0" rIns="0" bIns="0" rtlCol="0">
            <a:noAutofit/>
          </a:bodyPr>
          <a:lstStyle/>
          <a:p>
            <a:pPr indent="-274320" algn="ctr">
              <a:spcAft>
                <a:spcPts val="900"/>
              </a:spcAft>
            </a:pPr>
            <a:r>
              <a:rPr lang="en-US" sz="1600" dirty="0" smtClean="0">
                <a:solidFill>
                  <a:srgbClr val="006600"/>
                </a:solidFill>
                <a:latin typeface="Georgia" pitchFamily="18" charset="0"/>
              </a:rPr>
              <a:t>Revenue </a:t>
            </a:r>
            <a:br>
              <a:rPr lang="en-US" sz="1600" dirty="0" smtClean="0">
                <a:solidFill>
                  <a:srgbClr val="006600"/>
                </a:solidFill>
                <a:latin typeface="Georgia" pitchFamily="18" charset="0"/>
              </a:rPr>
            </a:br>
            <a:r>
              <a:rPr lang="en-US" sz="1600" dirty="0" smtClean="0">
                <a:solidFill>
                  <a:srgbClr val="006600"/>
                </a:solidFill>
                <a:latin typeface="Georgia" pitchFamily="18" charset="0"/>
              </a:rPr>
              <a:t>Recognition</a:t>
            </a:r>
          </a:p>
        </p:txBody>
      </p:sp>
      <p:sp>
        <p:nvSpPr>
          <p:cNvPr id="32" name="TextBox 31"/>
          <p:cNvSpPr txBox="1"/>
          <p:nvPr/>
        </p:nvSpPr>
        <p:spPr>
          <a:xfrm>
            <a:off x="1443718" y="4410587"/>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006600"/>
                </a:solidFill>
                <a:latin typeface="Georgia" pitchFamily="18" charset="0"/>
              </a:rPr>
              <a:t>Sales Process</a:t>
            </a:r>
          </a:p>
        </p:txBody>
      </p:sp>
      <p:sp>
        <p:nvSpPr>
          <p:cNvPr id="33" name="TextBox 32"/>
          <p:cNvSpPr txBox="1"/>
          <p:nvPr/>
        </p:nvSpPr>
        <p:spPr>
          <a:xfrm>
            <a:off x="2662918" y="4640889"/>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006600"/>
                </a:solidFill>
                <a:latin typeface="Georgia" pitchFamily="18" charset="0"/>
              </a:rPr>
              <a:t>  Capital </a:t>
            </a:r>
            <a:br>
              <a:rPr lang="en-US" sz="1600" dirty="0" smtClean="0">
                <a:solidFill>
                  <a:srgbClr val="006600"/>
                </a:solidFill>
                <a:latin typeface="Georgia" pitchFamily="18" charset="0"/>
              </a:rPr>
            </a:br>
            <a:r>
              <a:rPr lang="en-US" sz="1600" dirty="0" smtClean="0">
                <a:solidFill>
                  <a:srgbClr val="006600"/>
                </a:solidFill>
                <a:latin typeface="Georgia" pitchFamily="18" charset="0"/>
              </a:rPr>
              <a:t>Gains/Loss</a:t>
            </a:r>
          </a:p>
        </p:txBody>
      </p:sp>
      <p:sp>
        <p:nvSpPr>
          <p:cNvPr id="37" name="TextBox 36"/>
          <p:cNvSpPr txBox="1"/>
          <p:nvPr/>
        </p:nvSpPr>
        <p:spPr>
          <a:xfrm>
            <a:off x="5303537" y="4717429"/>
            <a:ext cx="689882" cy="242208"/>
          </a:xfrm>
          <a:prstGeom prst="rect">
            <a:avLst/>
          </a:prstGeom>
          <a:noFill/>
        </p:spPr>
        <p:txBody>
          <a:bodyPr wrap="none" lIns="0" tIns="0" rIns="0" bIns="0" rtlCol="0">
            <a:noAutofit/>
          </a:bodyPr>
          <a:lstStyle/>
          <a:p>
            <a:pPr indent="-274320">
              <a:spcAft>
                <a:spcPts val="900"/>
              </a:spcAft>
            </a:pPr>
            <a:r>
              <a:rPr lang="en-US" sz="1600" b="1" dirty="0" smtClean="0">
                <a:solidFill>
                  <a:srgbClr val="C00000"/>
                </a:solidFill>
                <a:latin typeface="Georgia" pitchFamily="18" charset="0"/>
              </a:rPr>
              <a:t>Expenses</a:t>
            </a:r>
          </a:p>
        </p:txBody>
      </p:sp>
      <p:sp>
        <p:nvSpPr>
          <p:cNvPr id="38" name="TextBox 37"/>
          <p:cNvSpPr txBox="1"/>
          <p:nvPr/>
        </p:nvSpPr>
        <p:spPr>
          <a:xfrm>
            <a:off x="6512719" y="4752292"/>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C00000"/>
                </a:solidFill>
                <a:latin typeface="Georgia" pitchFamily="18" charset="0"/>
              </a:rPr>
              <a:t>Depreciation</a:t>
            </a:r>
          </a:p>
        </p:txBody>
      </p:sp>
      <p:sp>
        <p:nvSpPr>
          <p:cNvPr id="39" name="TextBox 38"/>
          <p:cNvSpPr txBox="1"/>
          <p:nvPr/>
        </p:nvSpPr>
        <p:spPr>
          <a:xfrm>
            <a:off x="4976643" y="4391540"/>
            <a:ext cx="1803286" cy="427265"/>
          </a:xfrm>
          <a:prstGeom prst="rect">
            <a:avLst/>
          </a:prstGeom>
          <a:noFill/>
        </p:spPr>
        <p:txBody>
          <a:bodyPr wrap="none" lIns="0" tIns="0" rIns="0" bIns="0" rtlCol="0">
            <a:noAutofit/>
          </a:bodyPr>
          <a:lstStyle/>
          <a:p>
            <a:pPr indent="-274320">
              <a:spcAft>
                <a:spcPts val="900"/>
              </a:spcAft>
            </a:pPr>
            <a:r>
              <a:rPr lang="en-US" sz="1600" dirty="0" smtClean="0">
                <a:solidFill>
                  <a:srgbClr val="C00000"/>
                </a:solidFill>
                <a:latin typeface="Georgia" pitchFamily="18" charset="0"/>
              </a:rPr>
              <a:t>Administrative Expense</a:t>
            </a:r>
          </a:p>
        </p:txBody>
      </p:sp>
      <p:sp>
        <p:nvSpPr>
          <p:cNvPr id="40" name="TextBox 39"/>
          <p:cNvSpPr txBox="1"/>
          <p:nvPr/>
        </p:nvSpPr>
        <p:spPr>
          <a:xfrm>
            <a:off x="4553970" y="4729163"/>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C00000"/>
                </a:solidFill>
                <a:latin typeface="Georgia" pitchFamily="18" charset="0"/>
              </a:rPr>
              <a:t>Taxes</a:t>
            </a:r>
          </a:p>
        </p:txBody>
      </p:sp>
      <p:sp>
        <p:nvSpPr>
          <p:cNvPr id="41" name="TextBox 40"/>
          <p:cNvSpPr txBox="1"/>
          <p:nvPr/>
        </p:nvSpPr>
        <p:spPr>
          <a:xfrm>
            <a:off x="4724400" y="5102345"/>
            <a:ext cx="689882" cy="287114"/>
          </a:xfrm>
          <a:prstGeom prst="rect">
            <a:avLst/>
          </a:prstGeom>
          <a:noFill/>
        </p:spPr>
        <p:txBody>
          <a:bodyPr wrap="none" lIns="0" tIns="0" rIns="0" bIns="0" rtlCol="0">
            <a:noAutofit/>
          </a:bodyPr>
          <a:lstStyle/>
          <a:p>
            <a:pPr indent="-274320">
              <a:spcAft>
                <a:spcPts val="900"/>
              </a:spcAft>
            </a:pPr>
            <a:r>
              <a:rPr lang="en-US" sz="1600" dirty="0" smtClean="0">
                <a:solidFill>
                  <a:srgbClr val="C00000"/>
                </a:solidFill>
                <a:latin typeface="Georgia" pitchFamily="18" charset="0"/>
              </a:rPr>
              <a:t>Cost of Goods Sold / Sales</a:t>
            </a:r>
          </a:p>
        </p:txBody>
      </p:sp>
    </p:spTree>
    <p:extLst>
      <p:ext uri="{BB962C8B-B14F-4D97-AF65-F5344CB8AC3E}">
        <p14:creationId xmlns:p14="http://schemas.microsoft.com/office/powerpoint/2010/main" val="387969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p:bldP spid="14" grpId="0"/>
      <p:bldP spid="15" grpId="0"/>
      <p:bldP spid="16" grpId="0"/>
      <p:bldP spid="17" grpId="0"/>
      <p:bldP spid="18" grpId="0"/>
      <p:bldP spid="19" grpId="0"/>
      <p:bldP spid="21" grpId="0"/>
      <p:bldP spid="22" grpId="0"/>
      <p:bldP spid="23" grpId="0"/>
      <p:bldP spid="26" grpId="0"/>
      <p:bldP spid="27" grpId="0"/>
      <p:bldP spid="29" grpId="0"/>
      <p:bldP spid="30" grpId="0"/>
      <p:bldP spid="31" grpId="0"/>
      <p:bldP spid="32" grpId="0"/>
      <p:bldP spid="33" grpId="0"/>
      <p:bldP spid="37"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Day on the Job</a:t>
            </a:r>
            <a:endParaRPr lang="en-US" b="0" i="0" dirty="0"/>
          </a:p>
        </p:txBody>
      </p:sp>
      <p:sp>
        <p:nvSpPr>
          <p:cNvPr id="7" name="Slide Number Placeholder 6"/>
          <p:cNvSpPr>
            <a:spLocks noGrp="1"/>
          </p:cNvSpPr>
          <p:nvPr>
            <p:ph type="sldNum" sz="quarter" idx="4"/>
          </p:nvPr>
        </p:nvSpPr>
        <p:spPr/>
        <p:txBody>
          <a:bodyPr/>
          <a:lstStyle/>
          <a:p>
            <a:fld id="{9EBD5762-3BDC-484D-9503-7EA6D5A9A8CE}" type="slidenum">
              <a:rPr lang="en-US" smtClean="0"/>
              <a:pPr/>
              <a:t>12</a:t>
            </a:fld>
            <a:endParaRPr lang="en-US" dirty="0"/>
          </a:p>
        </p:txBody>
      </p:sp>
      <p:sp>
        <p:nvSpPr>
          <p:cNvPr id="9" name="Footer Placeholder 8"/>
          <p:cNvSpPr>
            <a:spLocks noGrp="1"/>
          </p:cNvSpPr>
          <p:nvPr>
            <p:ph type="ftr" sz="quarter" idx="3"/>
          </p:nvPr>
        </p:nvSpPr>
        <p:spPr/>
        <p:txBody>
          <a:bodyPr/>
          <a:lstStyle/>
          <a:p>
            <a:endParaRPr lang="en-US" dirty="0"/>
          </a:p>
        </p:txBody>
      </p:sp>
      <p:sp>
        <p:nvSpPr>
          <p:cNvPr id="11" name="TextBox 10"/>
          <p:cNvSpPr txBox="1"/>
          <p:nvPr/>
        </p:nvSpPr>
        <p:spPr>
          <a:xfrm>
            <a:off x="1600200" y="3276600"/>
            <a:ext cx="6477000" cy="533400"/>
          </a:xfrm>
          <a:prstGeom prst="rect">
            <a:avLst/>
          </a:prstGeom>
          <a:noFill/>
        </p:spPr>
        <p:txBody>
          <a:bodyPr wrap="none" lIns="0" tIns="0" rIns="0" bIns="0" rtlCol="0">
            <a:noAutofit/>
          </a:bodyPr>
          <a:lstStyle/>
          <a:p>
            <a:pPr indent="-274320">
              <a:spcAft>
                <a:spcPts val="900"/>
              </a:spcAft>
            </a:pPr>
            <a:r>
              <a:rPr lang="en-US" sz="2800" dirty="0" smtClean="0">
                <a:latin typeface="Georgia" pitchFamily="18" charset="0"/>
              </a:rPr>
              <a:t>An auditor’s </a:t>
            </a:r>
            <a:r>
              <a:rPr lang="en-US" sz="2800" b="1" u="sng" dirty="0" smtClean="0">
                <a:solidFill>
                  <a:schemeClr val="tx2"/>
                </a:solidFill>
                <a:latin typeface="Georgia" pitchFamily="18" charset="0"/>
              </a:rPr>
              <a:t>job</a:t>
            </a:r>
            <a:r>
              <a:rPr lang="en-US" sz="2800" dirty="0" smtClean="0">
                <a:latin typeface="Georgia" pitchFamily="18" charset="0"/>
              </a:rPr>
              <a:t> constantly </a:t>
            </a:r>
            <a:r>
              <a:rPr lang="en-US" sz="2800" b="1" u="sng" dirty="0" smtClean="0">
                <a:solidFill>
                  <a:srgbClr val="FF0000"/>
                </a:solidFill>
                <a:latin typeface="Georgia" pitchFamily="18" charset="0"/>
              </a:rPr>
              <a:t>changes</a:t>
            </a:r>
            <a:endParaRPr lang="en-US" sz="2800" dirty="0" smtClean="0">
              <a:latin typeface="Georgia" pitchFamily="18" charset="0"/>
            </a:endParaRPr>
          </a:p>
        </p:txBody>
      </p:sp>
    </p:spTree>
    <p:extLst>
      <p:ext uri="{BB962C8B-B14F-4D97-AF65-F5344CB8AC3E}">
        <p14:creationId xmlns:p14="http://schemas.microsoft.com/office/powerpoint/2010/main" val="219221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day on the Job</a:t>
            </a:r>
            <a:endParaRPr lang="en-US" b="0" i="0" dirty="0"/>
          </a:p>
        </p:txBody>
      </p:sp>
      <p:sp>
        <p:nvSpPr>
          <p:cNvPr id="3" name="Content Placeholder 2"/>
          <p:cNvSpPr>
            <a:spLocks noGrp="1"/>
          </p:cNvSpPr>
          <p:nvPr>
            <p:ph sz="quarter" idx="15"/>
          </p:nvPr>
        </p:nvSpPr>
        <p:spPr>
          <a:xfrm>
            <a:off x="533400" y="1295400"/>
            <a:ext cx="8077200" cy="4876800"/>
          </a:xfrm>
        </p:spPr>
        <p:txBody>
          <a:bodyPr/>
          <a:lstStyle/>
          <a:p>
            <a:pPr lvl="1"/>
            <a:r>
              <a:rPr lang="en-US" dirty="0" smtClean="0"/>
              <a:t>Things you </a:t>
            </a:r>
            <a:r>
              <a:rPr lang="en-US" b="1" i="1" u="sng" dirty="0" smtClean="0">
                <a:solidFill>
                  <a:schemeClr val="accent1"/>
                </a:solidFill>
              </a:rPr>
              <a:t>WILL</a:t>
            </a:r>
            <a:r>
              <a:rPr lang="en-US" dirty="0" smtClean="0"/>
              <a:t> be doing</a:t>
            </a:r>
          </a:p>
          <a:p>
            <a:pPr lvl="2"/>
            <a:r>
              <a:rPr lang="en-US" dirty="0" smtClean="0"/>
              <a:t>Meet with clients regularly to inquire and understand procedures</a:t>
            </a:r>
          </a:p>
          <a:p>
            <a:pPr lvl="2"/>
            <a:r>
              <a:rPr lang="en-US" dirty="0" smtClean="0"/>
              <a:t>Trace and Vouch financial activity to confirm cutoff, existence and occurrence</a:t>
            </a:r>
          </a:p>
          <a:p>
            <a:pPr lvl="2"/>
            <a:r>
              <a:rPr lang="en-US" dirty="0" smtClean="0"/>
              <a:t>Gain an understand and test systems, policies and procedures to gain comfort over completeness and accuracy of reports</a:t>
            </a:r>
          </a:p>
          <a:p>
            <a:pPr lvl="2"/>
            <a:r>
              <a:rPr lang="en-US" dirty="0" smtClean="0"/>
              <a:t>Recalculate and assess models to gain comfort over valuation of investments and fixed assets held</a:t>
            </a:r>
          </a:p>
          <a:p>
            <a:pPr lvl="2"/>
            <a:r>
              <a:rPr lang="en-US" dirty="0" smtClean="0"/>
              <a:t>Travel, auditors are rarely in the office because they are often at the client location</a:t>
            </a:r>
          </a:p>
          <a:p>
            <a:pPr lvl="2"/>
            <a:r>
              <a:rPr lang="en-US" dirty="0" smtClean="0"/>
              <a:t>Busy season schedules are anywhere from 55 to 80 hours a week, non busy season hours are typically 40 hours or less</a:t>
            </a:r>
          </a:p>
          <a:p>
            <a:pPr lvl="2"/>
            <a:endParaRPr lang="en-US" dirty="0" smtClean="0"/>
          </a:p>
          <a:p>
            <a:pPr lvl="2"/>
            <a:endParaRPr lang="en-US" dirty="0" smtClean="0"/>
          </a:p>
          <a:p>
            <a:pPr lvl="2"/>
            <a:endParaRPr lang="en-US" dirty="0"/>
          </a:p>
        </p:txBody>
      </p:sp>
      <p:sp>
        <p:nvSpPr>
          <p:cNvPr id="7" name="Slide Number Placeholder 6"/>
          <p:cNvSpPr>
            <a:spLocks noGrp="1"/>
          </p:cNvSpPr>
          <p:nvPr>
            <p:ph type="sldNum" sz="quarter" idx="4"/>
          </p:nvPr>
        </p:nvSpPr>
        <p:spPr/>
        <p:txBody>
          <a:bodyPr/>
          <a:lstStyle/>
          <a:p>
            <a:fld id="{9EBD5762-3BDC-484D-9503-7EA6D5A9A8CE}" type="slidenum">
              <a:rPr lang="en-US" smtClean="0"/>
              <a:pPr/>
              <a:t>13</a:t>
            </a:fld>
            <a:endParaRPr lang="en-US" dirty="0"/>
          </a:p>
        </p:txBody>
      </p:sp>
      <p:sp>
        <p:nvSpPr>
          <p:cNvPr id="9" name="Footer Placeholder 8"/>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45606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Cycle of the Job</a:t>
            </a:r>
            <a:endParaRPr lang="en-US" b="0" i="0" dirty="0"/>
          </a:p>
        </p:txBody>
      </p:sp>
      <p:sp>
        <p:nvSpPr>
          <p:cNvPr id="7" name="Slide Number Placeholder 6"/>
          <p:cNvSpPr>
            <a:spLocks noGrp="1"/>
          </p:cNvSpPr>
          <p:nvPr>
            <p:ph type="sldNum" sz="quarter" idx="4"/>
          </p:nvPr>
        </p:nvSpPr>
        <p:spPr/>
        <p:txBody>
          <a:bodyPr/>
          <a:lstStyle/>
          <a:p>
            <a:fld id="{9EBD5762-3BDC-484D-9503-7EA6D5A9A8CE}" type="slidenum">
              <a:rPr lang="en-US" smtClean="0"/>
              <a:pPr/>
              <a:t>14</a:t>
            </a:fld>
            <a:endParaRPr lang="en-US" dirty="0"/>
          </a:p>
        </p:txBody>
      </p:sp>
      <p:sp>
        <p:nvSpPr>
          <p:cNvPr id="9" name="Footer Placeholder 8"/>
          <p:cNvSpPr>
            <a:spLocks noGrp="1"/>
          </p:cNvSpPr>
          <p:nvPr>
            <p:ph type="ftr" sz="quarter" idx="3"/>
          </p:nvPr>
        </p:nvSpPr>
        <p:spPr/>
        <p:txBody>
          <a:bodyPr/>
          <a:lstStyle/>
          <a:p>
            <a:endParaRPr lang="en-US" dirty="0"/>
          </a:p>
        </p:txBody>
      </p:sp>
      <p:sp>
        <p:nvSpPr>
          <p:cNvPr id="6" name="Oval 5"/>
          <p:cNvSpPr/>
          <p:nvPr/>
        </p:nvSpPr>
        <p:spPr bwMode="ltGray">
          <a:xfrm>
            <a:off x="2057400" y="838200"/>
            <a:ext cx="5638800" cy="5638800"/>
          </a:xfrm>
          <a:prstGeom prst="ellipse">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nchorCtr="0">
            <a:prstTxWarp prst="textArchUp">
              <a:avLst/>
            </a:prstTxWarp>
          </a:bodyPr>
          <a:lstStyle/>
          <a:p>
            <a:pPr algn="ctr"/>
            <a:r>
              <a:rPr lang="en-US" dirty="0" smtClean="0">
                <a:solidFill>
                  <a:schemeClr val="bg1"/>
                </a:solidFill>
                <a:latin typeface="Georgia" pitchFamily="18" charset="0"/>
              </a:rPr>
              <a:t>Planning                                                                                   Execution  </a:t>
            </a:r>
          </a:p>
          <a:p>
            <a:pPr algn="ctr"/>
            <a:r>
              <a:rPr lang="en-US" dirty="0" smtClean="0">
                <a:solidFill>
                  <a:schemeClr val="bg1"/>
                </a:solidFill>
                <a:latin typeface="Georgia" pitchFamily="18" charset="0"/>
              </a:rPr>
              <a:t>Risk Assessment – Understand Controls           Substantive Testing – Confirmations – Analytics</a:t>
            </a:r>
          </a:p>
          <a:p>
            <a:pPr algn="ctr"/>
            <a:endParaRPr lang="en-US" dirty="0">
              <a:solidFill>
                <a:schemeClr val="bg1"/>
              </a:solidFill>
              <a:latin typeface="Georgia" pitchFamily="18" charset="0"/>
            </a:endParaRPr>
          </a:p>
        </p:txBody>
      </p:sp>
      <p:sp>
        <p:nvSpPr>
          <p:cNvPr id="10" name="Oval 9"/>
          <p:cNvSpPr/>
          <p:nvPr/>
        </p:nvSpPr>
        <p:spPr bwMode="ltGray">
          <a:xfrm>
            <a:off x="2914650" y="1695450"/>
            <a:ext cx="3924300" cy="392430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latin typeface="Georgia" pitchFamily="18" charset="0"/>
            </a:endParaRPr>
          </a:p>
        </p:txBody>
      </p:sp>
      <p:sp>
        <p:nvSpPr>
          <p:cNvPr id="11" name="Oval 10"/>
          <p:cNvSpPr/>
          <p:nvPr/>
        </p:nvSpPr>
        <p:spPr bwMode="ltGray">
          <a:xfrm>
            <a:off x="2057400" y="838200"/>
            <a:ext cx="5638800" cy="5638800"/>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t" anchorCtr="0">
            <a:prstTxWarp prst="textArchDown">
              <a:avLst/>
            </a:prstTxWarp>
          </a:bodyPr>
          <a:lstStyle/>
          <a:p>
            <a:pPr algn="ctr"/>
            <a:endParaRPr lang="en-US" dirty="0" smtClean="0">
              <a:solidFill>
                <a:schemeClr val="bg1"/>
              </a:solidFill>
              <a:latin typeface="Georgia" pitchFamily="18" charset="0"/>
            </a:endParaRPr>
          </a:p>
          <a:p>
            <a:pPr algn="ctr"/>
            <a:r>
              <a:rPr lang="en-US" dirty="0" smtClean="0">
                <a:solidFill>
                  <a:schemeClr val="bg1"/>
                </a:solidFill>
                <a:latin typeface="Georgia" pitchFamily="18" charset="0"/>
              </a:rPr>
              <a:t>     Debriefing                                                                                   Completion</a:t>
            </a:r>
          </a:p>
          <a:p>
            <a:pPr algn="ctr"/>
            <a:r>
              <a:rPr lang="en-US" dirty="0" smtClean="0">
                <a:solidFill>
                  <a:schemeClr val="bg1"/>
                </a:solidFill>
                <a:latin typeface="Georgia" pitchFamily="18" charset="0"/>
              </a:rPr>
              <a:t>Review for Inefficiencies and Improvements           Communicate Findings – Prepare reports</a:t>
            </a:r>
          </a:p>
        </p:txBody>
      </p:sp>
    </p:spTree>
    <p:extLst>
      <p:ext uri="{BB962C8B-B14F-4D97-AF65-F5344CB8AC3E}">
        <p14:creationId xmlns:p14="http://schemas.microsoft.com/office/powerpoint/2010/main" val="333067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Positive and Negative Considerations?</a:t>
            </a:r>
            <a:endParaRPr lang="en-US" b="0" i="0" dirty="0"/>
          </a:p>
        </p:txBody>
      </p:sp>
      <p:sp>
        <p:nvSpPr>
          <p:cNvPr id="3" name="Content Placeholder 2"/>
          <p:cNvSpPr>
            <a:spLocks noGrp="1"/>
          </p:cNvSpPr>
          <p:nvPr>
            <p:ph sz="quarter" idx="15"/>
          </p:nvPr>
        </p:nvSpPr>
        <p:spPr>
          <a:xfrm>
            <a:off x="533400" y="1600200"/>
            <a:ext cx="8077200" cy="4572000"/>
          </a:xfrm>
        </p:spPr>
        <p:txBody>
          <a:bodyPr/>
          <a:lstStyle/>
          <a:p>
            <a:pPr lvl="1"/>
            <a:r>
              <a:rPr lang="en-US" dirty="0" smtClean="0"/>
              <a:t>Positive Considerations</a:t>
            </a:r>
          </a:p>
          <a:p>
            <a:pPr lvl="2"/>
            <a:r>
              <a:rPr lang="en-US" sz="1600" dirty="0" smtClean="0"/>
              <a:t>Being in a dynamic environment that constantly changes</a:t>
            </a:r>
          </a:p>
          <a:p>
            <a:pPr lvl="2"/>
            <a:r>
              <a:rPr lang="en-US" sz="1600" dirty="0" smtClean="0"/>
              <a:t>Being able to speak directly with leaders in the company</a:t>
            </a:r>
          </a:p>
          <a:p>
            <a:pPr lvl="2"/>
            <a:r>
              <a:rPr lang="en-US" sz="1600" dirty="0" smtClean="0"/>
              <a:t>Being able to observe the methods and manners to accomplish tasks across several companies</a:t>
            </a:r>
          </a:p>
          <a:p>
            <a:pPr lvl="2"/>
            <a:r>
              <a:rPr lang="en-US" sz="1600" dirty="0" smtClean="0"/>
              <a:t>Stay up to date with industry trends and technology</a:t>
            </a:r>
          </a:p>
          <a:p>
            <a:pPr lvl="2"/>
            <a:r>
              <a:rPr lang="en-US" sz="1600" dirty="0"/>
              <a:t>Skillset transferability</a:t>
            </a:r>
          </a:p>
          <a:p>
            <a:pPr lvl="2"/>
            <a:r>
              <a:rPr lang="en-US" sz="1600" dirty="0" smtClean="0"/>
              <a:t>Opportunities for Business Travel</a:t>
            </a:r>
          </a:p>
          <a:p>
            <a:pPr lvl="1"/>
            <a:r>
              <a:rPr lang="en-US" dirty="0" smtClean="0"/>
              <a:t>Negative Considerations</a:t>
            </a:r>
          </a:p>
          <a:p>
            <a:pPr lvl="2"/>
            <a:r>
              <a:rPr lang="en-US" sz="1600" dirty="0" smtClean="0"/>
              <a:t>Long hours during busy season</a:t>
            </a:r>
          </a:p>
          <a:p>
            <a:pPr lvl="2"/>
            <a:r>
              <a:rPr lang="en-US" sz="1600" dirty="0" smtClean="0"/>
              <a:t>Highly regulated industry with a lot of compliance considerations</a:t>
            </a:r>
          </a:p>
          <a:p>
            <a:pPr lvl="2"/>
            <a:r>
              <a:rPr lang="en-US" sz="1600" dirty="0" smtClean="0"/>
              <a:t>Travel may be required</a:t>
            </a:r>
          </a:p>
          <a:p>
            <a:pPr lvl="2"/>
            <a:endParaRPr lang="en-US" sz="1600" dirty="0" smtClean="0"/>
          </a:p>
          <a:p>
            <a:pPr lvl="2"/>
            <a:endParaRPr lang="en-US" dirty="0" smtClean="0"/>
          </a:p>
        </p:txBody>
      </p:sp>
      <p:sp>
        <p:nvSpPr>
          <p:cNvPr id="7" name="Slide Number Placeholder 6"/>
          <p:cNvSpPr>
            <a:spLocks noGrp="1"/>
          </p:cNvSpPr>
          <p:nvPr>
            <p:ph type="sldNum" sz="quarter" idx="4"/>
          </p:nvPr>
        </p:nvSpPr>
        <p:spPr/>
        <p:txBody>
          <a:bodyPr/>
          <a:lstStyle/>
          <a:p>
            <a:fld id="{9EBD5762-3BDC-484D-9503-7EA6D5A9A8CE}" type="slidenum">
              <a:rPr lang="en-US" smtClean="0"/>
              <a:pPr/>
              <a:t>15</a:t>
            </a:fld>
            <a:endParaRPr lang="en-US" dirty="0"/>
          </a:p>
        </p:txBody>
      </p:sp>
      <p:sp>
        <p:nvSpPr>
          <p:cNvPr id="9" name="Footer Placeholder 8"/>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05531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does an auditor make in a year?</a:t>
            </a:r>
            <a:endParaRPr lang="en-US" b="0" i="0" dirty="0"/>
          </a:p>
        </p:txBody>
      </p:sp>
      <p:sp>
        <p:nvSpPr>
          <p:cNvPr id="7" name="Slide Number Placeholder 6"/>
          <p:cNvSpPr>
            <a:spLocks noGrp="1"/>
          </p:cNvSpPr>
          <p:nvPr>
            <p:ph type="sldNum" sz="quarter" idx="4"/>
          </p:nvPr>
        </p:nvSpPr>
        <p:spPr/>
        <p:txBody>
          <a:bodyPr/>
          <a:lstStyle/>
          <a:p>
            <a:fld id="{9EBD5762-3BDC-484D-9503-7EA6D5A9A8CE}" type="slidenum">
              <a:rPr lang="en-US" smtClean="0"/>
              <a:pPr/>
              <a:t>16</a:t>
            </a:fld>
            <a:endParaRPr lang="en-US" dirty="0"/>
          </a:p>
        </p:txBody>
      </p:sp>
      <p:sp>
        <p:nvSpPr>
          <p:cNvPr id="9" name="Footer Placeholder 8"/>
          <p:cNvSpPr>
            <a:spLocks noGrp="1"/>
          </p:cNvSpPr>
          <p:nvPr>
            <p:ph type="ftr" sz="quarter" idx="3"/>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90166775"/>
              </p:ext>
            </p:extLst>
          </p:nvPr>
        </p:nvGraphicFramePr>
        <p:xfrm>
          <a:off x="685800" y="1600200"/>
          <a:ext cx="7772400" cy="3657600"/>
        </p:xfrm>
        <a:graphic>
          <a:graphicData uri="http://schemas.openxmlformats.org/drawingml/2006/table">
            <a:tbl>
              <a:tblPr firstRow="1" bandRow="1">
                <a:tableStyleId>{69D073F8-1565-44D7-B386-08B59EADF2EE}</a:tableStyleId>
              </a:tblPr>
              <a:tblGrid>
                <a:gridCol w="1554480"/>
                <a:gridCol w="1554480"/>
                <a:gridCol w="1554480"/>
                <a:gridCol w="1554480"/>
                <a:gridCol w="1554480"/>
              </a:tblGrid>
              <a:tr h="447244">
                <a:tc>
                  <a:txBody>
                    <a:bodyPr/>
                    <a:lstStyle/>
                    <a:p>
                      <a:endParaRPr lang="en-US" dirty="0"/>
                    </a:p>
                  </a:txBody>
                  <a:tcPr/>
                </a:tc>
                <a:tc>
                  <a:txBody>
                    <a:bodyPr/>
                    <a:lstStyle/>
                    <a:p>
                      <a:pPr algn="ctr"/>
                      <a:r>
                        <a:rPr lang="en-US" dirty="0" smtClean="0"/>
                        <a:t>Years</a:t>
                      </a:r>
                      <a:endParaRPr lang="en-US" dirty="0"/>
                    </a:p>
                  </a:txBody>
                  <a:tcPr/>
                </a:tc>
                <a:tc>
                  <a:txBody>
                    <a:bodyPr/>
                    <a:lstStyle/>
                    <a:p>
                      <a:pPr algn="ctr"/>
                      <a:r>
                        <a:rPr lang="en-US" dirty="0" smtClean="0"/>
                        <a:t>Lower</a:t>
                      </a:r>
                      <a:endParaRPr lang="en-US" dirty="0"/>
                    </a:p>
                  </a:txBody>
                  <a:tcPr/>
                </a:tc>
                <a:tc>
                  <a:txBody>
                    <a:bodyPr/>
                    <a:lstStyle/>
                    <a:p>
                      <a:pPr algn="ctr"/>
                      <a:r>
                        <a:rPr lang="en-US" dirty="0" smtClean="0"/>
                        <a:t>Upper</a:t>
                      </a:r>
                      <a:endParaRPr lang="en-US" dirty="0"/>
                    </a:p>
                  </a:txBody>
                  <a:tcPr/>
                </a:tc>
                <a:tc>
                  <a:txBody>
                    <a:bodyPr/>
                    <a:lstStyle/>
                    <a:p>
                      <a:pPr algn="ctr"/>
                      <a:r>
                        <a:rPr lang="en-US" dirty="0" smtClean="0"/>
                        <a:t>Median</a:t>
                      </a:r>
                      <a:endParaRPr lang="en-US" dirty="0"/>
                    </a:p>
                  </a:txBody>
                  <a:tcPr/>
                </a:tc>
              </a:tr>
              <a:tr h="447244">
                <a:tc>
                  <a:txBody>
                    <a:bodyPr/>
                    <a:lstStyle/>
                    <a:p>
                      <a:r>
                        <a:rPr lang="en-US" dirty="0" smtClean="0"/>
                        <a:t>Associate</a:t>
                      </a:r>
                      <a:endParaRPr lang="en-US" dirty="0"/>
                    </a:p>
                  </a:txBody>
                  <a:tcPr anchor="ctr"/>
                </a:tc>
                <a:tc>
                  <a:txBody>
                    <a:bodyPr/>
                    <a:lstStyle/>
                    <a:p>
                      <a:pPr algn="ctr"/>
                      <a:r>
                        <a:rPr lang="en-US" dirty="0" smtClean="0"/>
                        <a:t>0 – 3</a:t>
                      </a:r>
                      <a:endParaRPr lang="en-US" dirty="0"/>
                    </a:p>
                  </a:txBody>
                  <a:tcPr anchor="ctr"/>
                </a:tc>
                <a:tc>
                  <a:txBody>
                    <a:bodyPr/>
                    <a:lstStyle/>
                    <a:p>
                      <a:pPr algn="ctr"/>
                      <a:r>
                        <a:rPr lang="en-US" dirty="0" smtClean="0"/>
                        <a:t>47K</a:t>
                      </a:r>
                      <a:endParaRPr lang="en-US" dirty="0"/>
                    </a:p>
                  </a:txBody>
                  <a:tcPr anchor="ctr"/>
                </a:tc>
                <a:tc>
                  <a:txBody>
                    <a:bodyPr/>
                    <a:lstStyle/>
                    <a:p>
                      <a:pPr algn="ctr"/>
                      <a:r>
                        <a:rPr lang="en-US" dirty="0" smtClean="0"/>
                        <a:t>76K</a:t>
                      </a:r>
                      <a:endParaRPr lang="en-US" dirty="0"/>
                    </a:p>
                  </a:txBody>
                  <a:tcPr anchor="ctr"/>
                </a:tc>
                <a:tc>
                  <a:txBody>
                    <a:bodyPr/>
                    <a:lstStyle/>
                    <a:p>
                      <a:pPr algn="ctr"/>
                      <a:r>
                        <a:rPr lang="en-US" dirty="0" smtClean="0"/>
                        <a:t>57K</a:t>
                      </a:r>
                      <a:endParaRPr lang="en-US" dirty="0"/>
                    </a:p>
                  </a:txBody>
                  <a:tcPr anchor="ctr"/>
                </a:tc>
              </a:tr>
              <a:tr h="771956">
                <a:tc>
                  <a:txBody>
                    <a:bodyPr/>
                    <a:lstStyle/>
                    <a:p>
                      <a:r>
                        <a:rPr lang="en-US" dirty="0" smtClean="0"/>
                        <a:t>Senior Associate</a:t>
                      </a:r>
                      <a:endParaRPr lang="en-US" dirty="0"/>
                    </a:p>
                  </a:txBody>
                  <a:tcPr anchor="ctr"/>
                </a:tc>
                <a:tc>
                  <a:txBody>
                    <a:bodyPr/>
                    <a:lstStyle/>
                    <a:p>
                      <a:pPr algn="ctr"/>
                      <a:r>
                        <a:rPr lang="en-US" dirty="0" smtClean="0"/>
                        <a:t>3 – 6</a:t>
                      </a:r>
                      <a:endParaRPr lang="en-US" dirty="0"/>
                    </a:p>
                  </a:txBody>
                  <a:tcPr anchor="ctr"/>
                </a:tc>
                <a:tc>
                  <a:txBody>
                    <a:bodyPr/>
                    <a:lstStyle/>
                    <a:p>
                      <a:pPr algn="ctr"/>
                      <a:r>
                        <a:rPr lang="en-US" dirty="0" smtClean="0"/>
                        <a:t>62K</a:t>
                      </a:r>
                      <a:endParaRPr lang="en-US" dirty="0"/>
                    </a:p>
                  </a:txBody>
                  <a:tcPr anchor="ctr"/>
                </a:tc>
                <a:tc>
                  <a:txBody>
                    <a:bodyPr/>
                    <a:lstStyle/>
                    <a:p>
                      <a:pPr algn="ctr"/>
                      <a:r>
                        <a:rPr lang="en-US" dirty="0" smtClean="0"/>
                        <a:t>112K</a:t>
                      </a:r>
                      <a:endParaRPr lang="en-US" dirty="0"/>
                    </a:p>
                  </a:txBody>
                  <a:tcPr anchor="ctr"/>
                </a:tc>
                <a:tc>
                  <a:txBody>
                    <a:bodyPr/>
                    <a:lstStyle/>
                    <a:p>
                      <a:pPr algn="ctr"/>
                      <a:r>
                        <a:rPr lang="en-US" dirty="0" smtClean="0"/>
                        <a:t>80K</a:t>
                      </a:r>
                      <a:endParaRPr lang="en-US" dirty="0"/>
                    </a:p>
                  </a:txBody>
                  <a:tcPr anchor="ctr"/>
                </a:tc>
              </a:tr>
              <a:tr h="447244">
                <a:tc>
                  <a:txBody>
                    <a:bodyPr/>
                    <a:lstStyle/>
                    <a:p>
                      <a:r>
                        <a:rPr lang="en-US" dirty="0" smtClean="0"/>
                        <a:t>Manager</a:t>
                      </a:r>
                      <a:endParaRPr lang="en-US" dirty="0"/>
                    </a:p>
                  </a:txBody>
                  <a:tcPr anchor="ctr"/>
                </a:tc>
                <a:tc>
                  <a:txBody>
                    <a:bodyPr/>
                    <a:lstStyle/>
                    <a:p>
                      <a:pPr algn="ctr"/>
                      <a:r>
                        <a:rPr lang="en-US" dirty="0" smtClean="0"/>
                        <a:t>6 – 10</a:t>
                      </a:r>
                      <a:endParaRPr lang="en-US" dirty="0"/>
                    </a:p>
                  </a:txBody>
                  <a:tcPr anchor="ctr"/>
                </a:tc>
                <a:tc>
                  <a:txBody>
                    <a:bodyPr/>
                    <a:lstStyle/>
                    <a:p>
                      <a:pPr algn="ctr"/>
                      <a:r>
                        <a:rPr lang="en-US" dirty="0" smtClean="0"/>
                        <a:t>75K</a:t>
                      </a:r>
                      <a:endParaRPr lang="en-US" dirty="0"/>
                    </a:p>
                  </a:txBody>
                  <a:tcPr anchor="ctr"/>
                </a:tc>
                <a:tc>
                  <a:txBody>
                    <a:bodyPr/>
                    <a:lstStyle/>
                    <a:p>
                      <a:pPr algn="ctr"/>
                      <a:r>
                        <a:rPr lang="en-US" dirty="0" smtClean="0"/>
                        <a:t>158K</a:t>
                      </a:r>
                      <a:endParaRPr lang="en-US" dirty="0"/>
                    </a:p>
                  </a:txBody>
                  <a:tcPr anchor="ctr"/>
                </a:tc>
                <a:tc>
                  <a:txBody>
                    <a:bodyPr/>
                    <a:lstStyle/>
                    <a:p>
                      <a:pPr algn="ctr"/>
                      <a:r>
                        <a:rPr lang="en-US" dirty="0" smtClean="0"/>
                        <a:t>99K</a:t>
                      </a:r>
                      <a:endParaRPr lang="en-US" dirty="0"/>
                    </a:p>
                  </a:txBody>
                  <a:tcPr anchor="ctr"/>
                </a:tc>
              </a:tr>
              <a:tr h="771956">
                <a:tc>
                  <a:txBody>
                    <a:bodyPr/>
                    <a:lstStyle/>
                    <a:p>
                      <a:r>
                        <a:rPr lang="en-US" dirty="0" smtClean="0"/>
                        <a:t>Senior Manager</a:t>
                      </a:r>
                      <a:endParaRPr lang="en-US" dirty="0"/>
                    </a:p>
                  </a:txBody>
                  <a:tcPr anchor="ctr"/>
                </a:tc>
                <a:tc>
                  <a:txBody>
                    <a:bodyPr/>
                    <a:lstStyle/>
                    <a:p>
                      <a:pPr algn="ctr"/>
                      <a:r>
                        <a:rPr lang="en-US" dirty="0" smtClean="0"/>
                        <a:t>9</a:t>
                      </a:r>
                      <a:r>
                        <a:rPr lang="en-US" baseline="0" dirty="0" smtClean="0"/>
                        <a:t> – 15 </a:t>
                      </a:r>
                      <a:endParaRPr lang="en-US" dirty="0"/>
                    </a:p>
                  </a:txBody>
                  <a:tcPr anchor="ctr"/>
                </a:tc>
                <a:tc>
                  <a:txBody>
                    <a:bodyPr/>
                    <a:lstStyle/>
                    <a:p>
                      <a:pPr algn="ctr"/>
                      <a:r>
                        <a:rPr lang="en-US" dirty="0" smtClean="0"/>
                        <a:t>135K</a:t>
                      </a:r>
                      <a:endParaRPr lang="en-US" dirty="0"/>
                    </a:p>
                  </a:txBody>
                  <a:tcPr anchor="ctr"/>
                </a:tc>
                <a:tc>
                  <a:txBody>
                    <a:bodyPr/>
                    <a:lstStyle/>
                    <a:p>
                      <a:pPr algn="ctr"/>
                      <a:r>
                        <a:rPr lang="en-US" dirty="0" smtClean="0"/>
                        <a:t>184K</a:t>
                      </a:r>
                      <a:endParaRPr lang="en-US" dirty="0"/>
                    </a:p>
                  </a:txBody>
                  <a:tcPr anchor="ctr"/>
                </a:tc>
                <a:tc>
                  <a:txBody>
                    <a:bodyPr/>
                    <a:lstStyle/>
                    <a:p>
                      <a:pPr algn="ctr"/>
                      <a:r>
                        <a:rPr lang="en-US" dirty="0" smtClean="0"/>
                        <a:t>159K</a:t>
                      </a:r>
                      <a:endParaRPr lang="en-US" dirty="0"/>
                    </a:p>
                  </a:txBody>
                  <a:tcPr anchor="ctr"/>
                </a:tc>
              </a:tr>
              <a:tr h="771956">
                <a:tc>
                  <a:txBody>
                    <a:bodyPr/>
                    <a:lstStyle/>
                    <a:p>
                      <a:r>
                        <a:rPr lang="en-US" dirty="0" smtClean="0"/>
                        <a:t>Director / Partner</a:t>
                      </a:r>
                      <a:endParaRPr lang="en-US" dirty="0"/>
                    </a:p>
                  </a:txBody>
                  <a:tcPr anchor="ctr"/>
                </a:tc>
                <a:tc>
                  <a:txBody>
                    <a:bodyPr/>
                    <a:lstStyle/>
                    <a:p>
                      <a:pPr algn="ctr"/>
                      <a:r>
                        <a:rPr lang="en-US" dirty="0" smtClean="0"/>
                        <a:t>15+</a:t>
                      </a:r>
                      <a:endParaRPr lang="en-US" dirty="0"/>
                    </a:p>
                  </a:txBody>
                  <a:tcPr anchor="ctr"/>
                </a:tc>
                <a:tc>
                  <a:txBody>
                    <a:bodyPr/>
                    <a:lstStyle/>
                    <a:p>
                      <a:pPr algn="ctr"/>
                      <a:r>
                        <a:rPr lang="en-US" dirty="0" smtClean="0"/>
                        <a:t>200K</a:t>
                      </a:r>
                      <a:endParaRPr lang="en-US" dirty="0"/>
                    </a:p>
                  </a:txBody>
                  <a:tcPr anchor="ctr"/>
                </a:tc>
                <a:tc>
                  <a:txBody>
                    <a:bodyPr/>
                    <a:lstStyle/>
                    <a:p>
                      <a:pPr algn="ctr"/>
                      <a:r>
                        <a:rPr lang="en-US" dirty="0" smtClean="0"/>
                        <a:t>7 digits</a:t>
                      </a:r>
                      <a:endParaRPr lang="en-US" dirty="0"/>
                    </a:p>
                  </a:txBody>
                  <a:tcPr anchor="ctr"/>
                </a:tc>
                <a:tc>
                  <a:txBody>
                    <a:bodyPr/>
                    <a:lstStyle/>
                    <a:p>
                      <a:pPr algn="ctr"/>
                      <a:r>
                        <a:rPr lang="en-US" dirty="0" smtClean="0"/>
                        <a:t>Unknown</a:t>
                      </a:r>
                      <a:endParaRPr lang="en-US" dirty="0"/>
                    </a:p>
                  </a:txBody>
                  <a:tcPr anchor="ctr"/>
                </a:tc>
              </a:tr>
            </a:tbl>
          </a:graphicData>
        </a:graphic>
      </p:graphicFrame>
      <p:pic>
        <p:nvPicPr>
          <p:cNvPr id="6" name="Picture 5"/>
          <p:cNvPicPr>
            <a:picLocks noChangeAspect="1"/>
          </p:cNvPicPr>
          <p:nvPr/>
        </p:nvPicPr>
        <p:blipFill>
          <a:blip r:embed="rId3"/>
          <a:stretch>
            <a:fillRect/>
          </a:stretch>
        </p:blipFill>
        <p:spPr>
          <a:xfrm>
            <a:off x="3762375" y="5105400"/>
            <a:ext cx="4848225" cy="914400"/>
          </a:xfrm>
          <a:prstGeom prst="rect">
            <a:avLst/>
          </a:prstGeom>
        </p:spPr>
      </p:pic>
    </p:spTree>
    <p:extLst>
      <p:ext uri="{BB962C8B-B14F-4D97-AF65-F5344CB8AC3E}">
        <p14:creationId xmlns:p14="http://schemas.microsoft.com/office/powerpoint/2010/main" val="113113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skillsets are important?</a:t>
            </a:r>
            <a:endParaRPr lang="en-US" b="0" i="0" dirty="0"/>
          </a:p>
        </p:txBody>
      </p:sp>
      <p:sp>
        <p:nvSpPr>
          <p:cNvPr id="3" name="Content Placeholder 2"/>
          <p:cNvSpPr>
            <a:spLocks noGrp="1"/>
          </p:cNvSpPr>
          <p:nvPr>
            <p:ph sz="quarter" idx="15"/>
          </p:nvPr>
        </p:nvSpPr>
        <p:spPr>
          <a:xfrm>
            <a:off x="533400" y="1295400"/>
            <a:ext cx="8077200" cy="4876800"/>
          </a:xfrm>
        </p:spPr>
        <p:txBody>
          <a:bodyPr/>
          <a:lstStyle/>
          <a:p>
            <a:pPr lvl="1"/>
            <a:r>
              <a:rPr lang="en-US" dirty="0" smtClean="0"/>
              <a:t>Whole Leadership</a:t>
            </a:r>
          </a:p>
          <a:p>
            <a:pPr lvl="1"/>
            <a:r>
              <a:rPr lang="en-US" dirty="0" smtClean="0"/>
              <a:t>Business Acumen</a:t>
            </a:r>
          </a:p>
          <a:p>
            <a:pPr lvl="1"/>
            <a:r>
              <a:rPr lang="en-US" dirty="0" smtClean="0"/>
              <a:t>Technical Capabilities</a:t>
            </a:r>
          </a:p>
          <a:p>
            <a:pPr lvl="1"/>
            <a:r>
              <a:rPr lang="en-US" dirty="0" smtClean="0"/>
              <a:t>Global Acumen</a:t>
            </a:r>
          </a:p>
          <a:p>
            <a:pPr lvl="1"/>
            <a:r>
              <a:rPr lang="en-US" dirty="0" smtClean="0"/>
              <a:t>Relationship</a:t>
            </a:r>
          </a:p>
          <a:p>
            <a:pPr lvl="1"/>
            <a:endParaRPr lang="en-US" dirty="0"/>
          </a:p>
        </p:txBody>
      </p:sp>
      <p:sp>
        <p:nvSpPr>
          <p:cNvPr id="7" name="Slide Number Placeholder 6"/>
          <p:cNvSpPr>
            <a:spLocks noGrp="1"/>
          </p:cNvSpPr>
          <p:nvPr>
            <p:ph type="sldNum" sz="quarter" idx="4"/>
          </p:nvPr>
        </p:nvSpPr>
        <p:spPr/>
        <p:txBody>
          <a:bodyPr/>
          <a:lstStyle/>
          <a:p>
            <a:fld id="{9EBD5762-3BDC-484D-9503-7EA6D5A9A8CE}" type="slidenum">
              <a:rPr lang="en-US" smtClean="0"/>
              <a:pPr/>
              <a:t>17</a:t>
            </a:fld>
            <a:endParaRPr lang="en-US" dirty="0"/>
          </a:p>
        </p:txBody>
      </p:sp>
      <p:sp>
        <p:nvSpPr>
          <p:cNvPr id="9" name="Footer Placeholder 8"/>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9214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6" name="Rectangle 5"/>
          <p:cNvSpPr/>
          <p:nvPr/>
        </p:nvSpPr>
        <p:spPr bwMode="ltGray">
          <a:xfrm>
            <a:off x="515390" y="4928558"/>
            <a:ext cx="8136904" cy="914400"/>
          </a:xfrm>
          <a:prstGeom prst="rect">
            <a:avLst/>
          </a:prstGeom>
          <a:solidFill>
            <a:schemeClr val="bg2"/>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smtClean="0">
                <a:solidFill>
                  <a:srgbClr val="00B0F0"/>
                </a:solidFill>
                <a:latin typeface="Arial" panose="020B0604020202020204" pitchFamily="34" charset="0"/>
                <a:cs typeface="Arial" panose="020B0604020202020204" pitchFamily="34" charset="0"/>
              </a:rPr>
              <a:t>Guidance - Please remove before publishing. Please refer to the PwC Brand Site (brand.pwc.com) for copyright, definition, and disclaimers for your specific line of service, group, and deliverable type. Global or multi-territory pieces should use the Global copyright, definition, and disclaimer as described on the PwC Brand Site. Do not use these copyright, definitions, and disclaimers in assurance opinions. The copyright is not required for PwC branded deliverables where the client owns a copyright in some or all of the deliverables, however, the definition language should still be used. Please see the PwC Brand Site for more information. </a:t>
            </a:r>
          </a:p>
        </p:txBody>
      </p:sp>
      <p:sp>
        <p:nvSpPr>
          <p:cNvPr id="7" name="Text Placeholder 4"/>
          <p:cNvSpPr>
            <a:spLocks noGrp="1"/>
          </p:cNvSpPr>
          <p:nvPr>
            <p:ph type="body" sz="quarter" idx="10"/>
          </p:nvPr>
        </p:nvSpPr>
        <p:spPr>
          <a:xfrm>
            <a:off x="533400" y="5867400"/>
            <a:ext cx="8153400" cy="896144"/>
          </a:xfrm>
        </p:spPr>
        <p:txBody>
          <a:bodyPr/>
          <a:lstStyle/>
          <a:p>
            <a:r>
              <a:rPr lang="en-US" dirty="0" smtClean="0"/>
              <a:t>© &lt;</a:t>
            </a:r>
            <a:r>
              <a:rPr lang="en-US" dirty="0" err="1" smtClean="0"/>
              <a:t>YYYY</a:t>
            </a:r>
            <a:r>
              <a:rPr lang="en-US" dirty="0" smtClean="0"/>
              <a:t>&gt; PwC. All rights reserved. PwC refers to the US member firm or one of its subsidiaries or affiliates, and may sometimes refer to the PwC network. Each member firm is a separate legal entity. Please see </a:t>
            </a:r>
            <a:r>
              <a:rPr lang="en-US" dirty="0" smtClean="0">
                <a:hlinkClick r:id="rId3"/>
              </a:rPr>
              <a:t>www.pwc.com/structure</a:t>
            </a:r>
            <a:r>
              <a:rPr lang="en-US" dirty="0" smtClean="0"/>
              <a:t> for further details. This content is for general information purposes only, and should not be used as a substitute for consultation with professional advisors.</a:t>
            </a:r>
          </a:p>
          <a:p>
            <a:r>
              <a:rPr lang="en-US" dirty="0" smtClean="0"/>
              <a:t>At PwC, our purpose is to build trust in society and solve important problems. PwC is a network of firms in 157 countries with more than 208,000 people who are committed to delivering quality in assurance, advisory and tax services. Find out more and tell us what matters to you by visiting us at </a:t>
            </a:r>
            <a:r>
              <a:rPr lang="en-US" dirty="0" smtClean="0">
                <a:hlinkClick r:id="rId4"/>
              </a:rPr>
              <a:t>www.pwc.com/us</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3.1.234\Projects2010\Wolff Olins\Powerpoint\GIF_versions\gifs\GifAnim_activated1.gif"/>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p:spPr>
      </p:pic>
      <p:pic>
        <p:nvPicPr>
          <p:cNvPr id="2051" name="Picture 3" descr="\\10.3.1.234\Projects2010\Wolff Olins\Powerpoint\GIF_versions\gifs\GifAnim_activated1.jpg"/>
          <p:cNvPicPr>
            <a:picLocks noChangeAspect="1" noChangeArrowheads="1"/>
          </p:cNvPicPr>
          <p:nvPr/>
        </p:nvPicPr>
        <p:blipFill>
          <a:blip r:embed="rId4" cstate="print"/>
          <a:srcRect/>
          <a:stretch>
            <a:fillRect/>
          </a:stretch>
        </p:blipFill>
        <p:spPr bwMode="auto">
          <a:xfrm>
            <a:off x="0" y="0"/>
            <a:ext cx="9144000" cy="6858001"/>
          </a:xfrm>
          <a:prstGeom prst="rect">
            <a:avLst/>
          </a:prstGeom>
          <a:noFill/>
        </p:spPr>
      </p:pic>
      <p:grpSp>
        <p:nvGrpSpPr>
          <p:cNvPr id="2" name="Group 32"/>
          <p:cNvGrpSpPr/>
          <p:nvPr/>
        </p:nvGrpSpPr>
        <p:grpSpPr>
          <a:xfrm>
            <a:off x="1835696" y="374400"/>
            <a:ext cx="4176464" cy="2680044"/>
            <a:chOff x="1835696" y="374400"/>
            <a:chExt cx="4176464" cy="2680044"/>
          </a:xfrm>
        </p:grpSpPr>
        <p:sp>
          <p:nvSpPr>
            <p:cNvPr id="31" name="TextBox 30"/>
            <p:cNvSpPr txBox="1"/>
            <p:nvPr/>
          </p:nvSpPr>
          <p:spPr>
            <a:xfrm>
              <a:off x="1835696" y="1484784"/>
              <a:ext cx="4176464"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smtClean="0">
                  <a:ln>
                    <a:noFill/>
                  </a:ln>
                  <a:solidFill>
                    <a:sysClr val="window" lastClr="FFFFFF"/>
                  </a:solidFill>
                  <a:effectLst/>
                  <a:uLnTx/>
                  <a:uFillTx/>
                  <a:latin typeface="+mj-lt"/>
                </a:rPr>
                <a:t>Assurance</a:t>
              </a:r>
              <a:r>
                <a:rPr kumimoji="0" lang="en-US" sz="3200" b="1" i="1" u="none" strike="noStrike" kern="0" cap="none" spc="0" normalizeH="0" noProof="0" dirty="0" smtClean="0">
                  <a:ln>
                    <a:noFill/>
                  </a:ln>
                  <a:solidFill>
                    <a:sysClr val="window" lastClr="FFFFFF"/>
                  </a:solidFill>
                  <a:effectLst/>
                  <a:uLnTx/>
                  <a:uFillTx/>
                  <a:latin typeface="+mj-lt"/>
                </a:rPr>
                <a:t> – Financial Auditor</a:t>
              </a:r>
              <a:endParaRPr kumimoji="0" lang="en-US" sz="3200" b="1" i="1" u="none" strike="noStrike" kern="0" cap="none" spc="0" normalizeH="0" baseline="0" noProof="0" dirty="0" smtClean="0">
                <a:ln>
                  <a:noFill/>
                </a:ln>
                <a:solidFill>
                  <a:sysClr val="window" lastClr="FFFFF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 lastClr="FFFFFF"/>
                  </a:solidFill>
                  <a:effectLst/>
                  <a:uLnTx/>
                  <a:uFillTx/>
                  <a:latin typeface="+mj-lt"/>
                </a:rPr>
                <a:t>January 2017</a:t>
              </a:r>
              <a:endParaRPr kumimoji="0" lang="en-US" sz="3200" b="0" i="0" u="none" strike="noStrike" kern="0" cap="none" spc="0" normalizeH="0" baseline="0" noProof="0" dirty="0">
                <a:ln>
                  <a:noFill/>
                </a:ln>
                <a:solidFill>
                  <a:sysClr val="window" lastClr="FFFFFF"/>
                </a:solidFill>
                <a:effectLst/>
                <a:uLnTx/>
                <a:uFillTx/>
                <a:latin typeface="+mj-lt"/>
              </a:endParaRPr>
            </a:p>
          </p:txBody>
        </p:sp>
        <p:sp>
          <p:nvSpPr>
            <p:cNvPr id="32" name="TextBox 31"/>
            <p:cNvSpPr txBox="1"/>
            <p:nvPr/>
          </p:nvSpPr>
          <p:spPr>
            <a:xfrm>
              <a:off x="1897200" y="374400"/>
              <a:ext cx="4107600" cy="147600"/>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smtClean="0">
                  <a:ln>
                    <a:noFill/>
                  </a:ln>
                  <a:solidFill>
                    <a:sysClr val="window" lastClr="FFFFFF"/>
                  </a:solidFill>
                  <a:effectLst/>
                  <a:uLnTx/>
                  <a:uFillTx/>
                  <a:cs typeface="Arial" pitchFamily="34" charset="0"/>
                </a:rPr>
                <a:t>www.pwc.com</a:t>
              </a:r>
              <a:endParaRPr kumimoji="0" lang="en-US" sz="1100" u="none" strike="noStrike" kern="0" cap="none" spc="0" normalizeH="0" baseline="0" noProof="0" dirty="0">
                <a:ln>
                  <a:noFill/>
                </a:ln>
                <a:solidFill>
                  <a:sysClr val="window" lastClr="FFFFFF"/>
                </a:solidFill>
                <a:effectLst/>
                <a:uLnTx/>
                <a:uFillTx/>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 presetClass="entr" presetSubtype="0" fill="hold" nodeType="withEffect">
                                  <p:stCondLst>
                                    <p:cond delay="4500"/>
                                  </p:stCondLst>
                                  <p:childTnLst>
                                    <p:set>
                                      <p:cBhvr>
                                        <p:cTn id="9"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5"/>
          </p:nvPr>
        </p:nvSpPr>
        <p:spPr/>
        <p:txBody>
          <a:bodyPr/>
          <a:lstStyle/>
          <a:p>
            <a:pPr marL="182880" indent="-457200">
              <a:buAutoNum type="arabicParenR"/>
            </a:pPr>
            <a:r>
              <a:rPr lang="en-US" dirty="0" smtClean="0"/>
              <a:t>Introductions</a:t>
            </a:r>
          </a:p>
          <a:p>
            <a:pPr marL="182880" indent="-457200">
              <a:buAutoNum type="arabicParenR"/>
            </a:pPr>
            <a:r>
              <a:rPr lang="en-US" dirty="0" smtClean="0"/>
              <a:t>Going Boss Mode</a:t>
            </a:r>
          </a:p>
          <a:p>
            <a:pPr marL="182880" indent="-457200">
              <a:buAutoNum type="arabicParenR"/>
            </a:pPr>
            <a:r>
              <a:rPr lang="en-US" dirty="0" smtClean="0"/>
              <a:t>Identifying the opportunity</a:t>
            </a:r>
          </a:p>
          <a:p>
            <a:pPr marL="182880" indent="-457200">
              <a:buAutoNum type="arabicParenR"/>
            </a:pPr>
            <a:r>
              <a:rPr lang="en-US" dirty="0" smtClean="0"/>
              <a:t>A day on the job</a:t>
            </a:r>
          </a:p>
          <a:p>
            <a:pPr marL="182880" indent="-457200">
              <a:buAutoNum type="arabicParenR"/>
            </a:pPr>
            <a:endParaRPr lang="en-US" dirty="0" smtClean="0"/>
          </a:p>
          <a:p>
            <a:pPr marL="182880" indent="-457200">
              <a:buAutoNum type="arabicParenR"/>
            </a:pPr>
            <a:endParaRPr lang="en-US" dirty="0" smtClean="0"/>
          </a:p>
        </p:txBody>
      </p:sp>
      <p:sp>
        <p:nvSpPr>
          <p:cNvPr id="7" name="Slide Number Placeholder 6"/>
          <p:cNvSpPr>
            <a:spLocks noGrp="1"/>
          </p:cNvSpPr>
          <p:nvPr>
            <p:ph type="sldNum" sz="quarter" idx="4"/>
          </p:nvPr>
        </p:nvSpPr>
        <p:spPr/>
        <p:txBody>
          <a:bodyPr/>
          <a:lstStyle/>
          <a:p>
            <a:fld id="{9EBD5762-3BDC-484D-9503-7EA6D5A9A8CE}" type="slidenum">
              <a:rPr lang="en-US" smtClean="0"/>
              <a:pPr/>
              <a:t>3</a:t>
            </a:fld>
            <a:endParaRPr lang="en-US" dirty="0"/>
          </a:p>
        </p:txBody>
      </p:sp>
      <p:sp>
        <p:nvSpPr>
          <p:cNvPr id="9" name="Footer Placeholder 8"/>
          <p:cNvSpPr>
            <a:spLocks noGrp="1"/>
          </p:cNvSpPr>
          <p:nvPr>
            <p:ph type="ftr" sz="quarter" idx="3"/>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r>
              <a:rPr lang="en-US" dirty="0"/>
              <a:t>:</a:t>
            </a:r>
            <a:endParaRPr lang="en-US" b="0" i="0" dirty="0"/>
          </a:p>
        </p:txBody>
      </p:sp>
      <p:sp>
        <p:nvSpPr>
          <p:cNvPr id="3" name="Content Placeholder 2"/>
          <p:cNvSpPr>
            <a:spLocks noGrp="1"/>
          </p:cNvSpPr>
          <p:nvPr>
            <p:ph sz="quarter" idx="15"/>
          </p:nvPr>
        </p:nvSpPr>
        <p:spPr>
          <a:xfrm>
            <a:off x="533400" y="1295400"/>
            <a:ext cx="8077200" cy="4876800"/>
          </a:xfrm>
        </p:spPr>
        <p:txBody>
          <a:bodyPr/>
          <a:lstStyle/>
          <a:p>
            <a:pPr lvl="1"/>
            <a:r>
              <a:rPr lang="en-US" dirty="0" smtClean="0"/>
              <a:t>Education</a:t>
            </a:r>
          </a:p>
          <a:p>
            <a:pPr lvl="2"/>
            <a:r>
              <a:rPr lang="en-US" dirty="0" smtClean="0"/>
              <a:t>San Gabriel High School, Class of 2002</a:t>
            </a:r>
          </a:p>
          <a:p>
            <a:pPr lvl="2"/>
            <a:r>
              <a:rPr lang="en-US" dirty="0" smtClean="0"/>
              <a:t>UC Riverside, Class of 2006</a:t>
            </a:r>
          </a:p>
          <a:p>
            <a:pPr lvl="3"/>
            <a:r>
              <a:rPr lang="en-US" dirty="0" smtClean="0"/>
              <a:t>Political Science w/ emphasis on Administrative Studies</a:t>
            </a:r>
          </a:p>
          <a:p>
            <a:pPr lvl="3"/>
            <a:r>
              <a:rPr lang="en-US" dirty="0" smtClean="0"/>
              <a:t>History w/ a focus on US Legal History</a:t>
            </a:r>
          </a:p>
          <a:p>
            <a:pPr lvl="2"/>
            <a:r>
              <a:rPr lang="en-US" dirty="0" smtClean="0"/>
              <a:t>UCLA, Class of 2009</a:t>
            </a:r>
          </a:p>
          <a:p>
            <a:pPr lvl="3"/>
            <a:r>
              <a:rPr lang="en-US" dirty="0" smtClean="0"/>
              <a:t>Post Baccalaureate Certificate in Accounting</a:t>
            </a:r>
          </a:p>
          <a:p>
            <a:pPr lvl="1"/>
            <a:r>
              <a:rPr lang="en-US" dirty="0" smtClean="0"/>
              <a:t>Professional Background</a:t>
            </a:r>
          </a:p>
          <a:p>
            <a:pPr lvl="2"/>
            <a:r>
              <a:rPr lang="en-US" dirty="0" smtClean="0"/>
              <a:t>Law</a:t>
            </a:r>
          </a:p>
          <a:p>
            <a:pPr lvl="2"/>
            <a:r>
              <a:rPr lang="en-US" dirty="0" smtClean="0"/>
              <a:t>Financial Services</a:t>
            </a:r>
          </a:p>
          <a:p>
            <a:pPr lvl="2"/>
            <a:r>
              <a:rPr lang="en-US" dirty="0" smtClean="0"/>
              <a:t>Taxation</a:t>
            </a:r>
          </a:p>
          <a:p>
            <a:pPr lvl="2"/>
            <a:r>
              <a:rPr lang="en-US" dirty="0" smtClean="0"/>
              <a:t>Assurance</a:t>
            </a:r>
            <a:endParaRPr lang="en-US" dirty="0"/>
          </a:p>
        </p:txBody>
      </p:sp>
      <p:sp>
        <p:nvSpPr>
          <p:cNvPr id="7" name="Slide Number Placeholder 6"/>
          <p:cNvSpPr>
            <a:spLocks noGrp="1"/>
          </p:cNvSpPr>
          <p:nvPr>
            <p:ph type="sldNum" sz="quarter" idx="4"/>
          </p:nvPr>
        </p:nvSpPr>
        <p:spPr/>
        <p:txBody>
          <a:bodyPr/>
          <a:lstStyle/>
          <a:p>
            <a:fld id="{9EBD5762-3BDC-484D-9503-7EA6D5A9A8CE}" type="slidenum">
              <a:rPr lang="en-US" smtClean="0"/>
              <a:pPr/>
              <a:t>4</a:t>
            </a:fld>
            <a:endParaRPr lang="en-US" dirty="0"/>
          </a:p>
        </p:txBody>
      </p:sp>
      <p:sp>
        <p:nvSpPr>
          <p:cNvPr id="9" name="Footer Placeholder 8"/>
          <p:cNvSpPr>
            <a:spLocks noGrp="1"/>
          </p:cNvSpPr>
          <p:nvPr>
            <p:ph type="ftr" sz="quarter" idx="3"/>
          </p:nvPr>
        </p:nvSpPr>
        <p:spPr/>
        <p:txBody>
          <a:bodyPr/>
          <a:lstStyle/>
          <a:p>
            <a:endParaRPr lang="en-US" dirty="0"/>
          </a:p>
        </p:txBody>
      </p:sp>
      <p:grpSp>
        <p:nvGrpSpPr>
          <p:cNvPr id="14" name="Group 13"/>
          <p:cNvGrpSpPr/>
          <p:nvPr/>
        </p:nvGrpSpPr>
        <p:grpSpPr>
          <a:xfrm>
            <a:off x="3729037" y="4410075"/>
            <a:ext cx="5081465" cy="1685925"/>
            <a:chOff x="3729037" y="4410075"/>
            <a:chExt cx="5081465" cy="1685925"/>
          </a:xfrm>
        </p:grpSpPr>
        <p:pic>
          <p:nvPicPr>
            <p:cNvPr id="11" name="Picture 10"/>
            <p:cNvPicPr>
              <a:picLocks noChangeAspect="1"/>
            </p:cNvPicPr>
            <p:nvPr/>
          </p:nvPicPr>
          <p:blipFill>
            <a:blip r:embed="rId3"/>
            <a:stretch>
              <a:fillRect/>
            </a:stretch>
          </p:blipFill>
          <p:spPr>
            <a:xfrm>
              <a:off x="3729037" y="4410075"/>
              <a:ext cx="1685925" cy="1685925"/>
            </a:xfrm>
            <a:prstGeom prst="rect">
              <a:avLst/>
            </a:prstGeom>
          </p:spPr>
        </p:pic>
        <p:pic>
          <p:nvPicPr>
            <p:cNvPr id="12" name="Picture 11"/>
            <p:cNvPicPr>
              <a:picLocks noChangeAspect="1"/>
            </p:cNvPicPr>
            <p:nvPr/>
          </p:nvPicPr>
          <p:blipFill>
            <a:blip r:embed="rId4"/>
            <a:stretch>
              <a:fillRect/>
            </a:stretch>
          </p:blipFill>
          <p:spPr>
            <a:xfrm>
              <a:off x="7162800" y="4724400"/>
              <a:ext cx="1647702" cy="1006929"/>
            </a:xfrm>
            <a:prstGeom prst="rect">
              <a:avLst/>
            </a:prstGeom>
          </p:spPr>
        </p:pic>
        <p:pic>
          <p:nvPicPr>
            <p:cNvPr id="13" name="Picture 12"/>
            <p:cNvPicPr>
              <a:picLocks noChangeAspect="1"/>
            </p:cNvPicPr>
            <p:nvPr/>
          </p:nvPicPr>
          <p:blipFill>
            <a:blip r:embed="rId5"/>
            <a:stretch>
              <a:fillRect/>
            </a:stretch>
          </p:blipFill>
          <p:spPr>
            <a:xfrm>
              <a:off x="5548992" y="4512129"/>
              <a:ext cx="1419225" cy="1447800"/>
            </a:xfrm>
            <a:prstGeom prst="rect">
              <a:avLst/>
            </a:prstGeom>
          </p:spPr>
        </p:pic>
      </p:grpSp>
      <p:grpSp>
        <p:nvGrpSpPr>
          <p:cNvPr id="17" name="Group 16"/>
          <p:cNvGrpSpPr/>
          <p:nvPr/>
        </p:nvGrpSpPr>
        <p:grpSpPr>
          <a:xfrm>
            <a:off x="4039309" y="4713515"/>
            <a:ext cx="4438589" cy="981075"/>
            <a:chOff x="3429000" y="1262062"/>
            <a:chExt cx="4438589" cy="981075"/>
          </a:xfrm>
        </p:grpSpPr>
        <p:pic>
          <p:nvPicPr>
            <p:cNvPr id="15" name="Picture 14"/>
            <p:cNvPicPr>
              <a:picLocks noChangeAspect="1"/>
            </p:cNvPicPr>
            <p:nvPr/>
          </p:nvPicPr>
          <p:blipFill>
            <a:blip r:embed="rId6"/>
            <a:stretch>
              <a:fillRect/>
            </a:stretch>
          </p:blipFill>
          <p:spPr>
            <a:xfrm>
              <a:off x="6181664" y="1272947"/>
              <a:ext cx="1685925" cy="962025"/>
            </a:xfrm>
            <a:prstGeom prst="rect">
              <a:avLst/>
            </a:prstGeom>
          </p:spPr>
        </p:pic>
        <p:pic>
          <p:nvPicPr>
            <p:cNvPr id="16" name="Picture 15"/>
            <p:cNvPicPr>
              <a:picLocks noChangeAspect="1"/>
            </p:cNvPicPr>
            <p:nvPr/>
          </p:nvPicPr>
          <p:blipFill>
            <a:blip r:embed="rId7"/>
            <a:stretch>
              <a:fillRect/>
            </a:stretch>
          </p:blipFill>
          <p:spPr>
            <a:xfrm>
              <a:off x="3429000" y="1262062"/>
              <a:ext cx="2676525" cy="981075"/>
            </a:xfrm>
            <a:prstGeom prst="rect">
              <a:avLst/>
            </a:prstGeom>
          </p:spPr>
        </p:pic>
      </p:grpSp>
      <p:grpSp>
        <p:nvGrpSpPr>
          <p:cNvPr id="19" name="Group 18"/>
          <p:cNvGrpSpPr/>
          <p:nvPr/>
        </p:nvGrpSpPr>
        <p:grpSpPr>
          <a:xfrm>
            <a:off x="3643251" y="4962974"/>
            <a:ext cx="4343400" cy="715437"/>
            <a:chOff x="2819400" y="804481"/>
            <a:chExt cx="4343400" cy="715437"/>
          </a:xfrm>
        </p:grpSpPr>
        <p:pic>
          <p:nvPicPr>
            <p:cNvPr id="1028" name="Picture 4" descr="Azran Financi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957943"/>
              <a:ext cx="285750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nadon Shapiro Villalobos, CP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4550" y="804481"/>
              <a:ext cx="1238250" cy="714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4152316" y="4782908"/>
            <a:ext cx="3482619" cy="1100821"/>
            <a:chOff x="4164437" y="802819"/>
            <a:chExt cx="3482619" cy="1100821"/>
          </a:xfrm>
        </p:grpSpPr>
        <p:pic>
          <p:nvPicPr>
            <p:cNvPr id="1030" name="Picture 6" descr="home fix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4437" y="1115784"/>
              <a:ext cx="1428750" cy="5905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11"/>
            <a:stretch>
              <a:fillRect/>
            </a:stretch>
          </p:blipFill>
          <p:spPr>
            <a:xfrm>
              <a:off x="6289377" y="802819"/>
              <a:ext cx="1357679" cy="110082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par>
                                <p:cTn id="44" presetID="53" presetClass="exit" presetSubtype="32" fill="hold" nodeType="withEffect">
                                  <p:stCondLst>
                                    <p:cond delay="0"/>
                                  </p:stCondLst>
                                  <p:childTnLst>
                                    <p:anim calcmode="lin" valueType="num">
                                      <p:cBhvr>
                                        <p:cTn id="45" dur="500"/>
                                        <p:tgtEl>
                                          <p:spTgt spid="14"/>
                                        </p:tgtEl>
                                        <p:attrNameLst>
                                          <p:attrName>ppt_w</p:attrName>
                                        </p:attrNameLst>
                                      </p:cBhvr>
                                      <p:tavLst>
                                        <p:tav tm="0">
                                          <p:val>
                                            <p:strVal val="ppt_w"/>
                                          </p:val>
                                        </p:tav>
                                        <p:tav tm="100000">
                                          <p:val>
                                            <p:fltVal val="0"/>
                                          </p:val>
                                        </p:tav>
                                      </p:tavLst>
                                    </p:anim>
                                    <p:anim calcmode="lin" valueType="num">
                                      <p:cBhvr>
                                        <p:cTn id="46" dur="500"/>
                                        <p:tgtEl>
                                          <p:spTgt spid="14"/>
                                        </p:tgtEl>
                                        <p:attrNameLst>
                                          <p:attrName>ppt_h</p:attrName>
                                        </p:attrNameLst>
                                      </p:cBhvr>
                                      <p:tavLst>
                                        <p:tav tm="0">
                                          <p:val>
                                            <p:strVal val="ppt_h"/>
                                          </p:val>
                                        </p:tav>
                                        <p:tav tm="100000">
                                          <p:val>
                                            <p:fltVal val="0"/>
                                          </p:val>
                                        </p:tav>
                                      </p:tavLst>
                                    </p:anim>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fade">
                                      <p:cBhvr>
                                        <p:cTn id="58" dur="500"/>
                                        <p:tgtEl>
                                          <p:spTgt spid="3">
                                            <p:txEl>
                                              <p:pRg st="5" end="5"/>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500"/>
                                        <p:tgtEl>
                                          <p:spTgt spid="3">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xit" presetSubtype="32" fill="hold" nodeType="clickEffect">
                                  <p:stCondLst>
                                    <p:cond delay="0"/>
                                  </p:stCondLst>
                                  <p:childTnLst>
                                    <p:anim calcmode="lin" valueType="num">
                                      <p:cBhvr>
                                        <p:cTn id="70" dur="500"/>
                                        <p:tgtEl>
                                          <p:spTgt spid="17"/>
                                        </p:tgtEl>
                                        <p:attrNameLst>
                                          <p:attrName>ppt_w</p:attrName>
                                        </p:attrNameLst>
                                      </p:cBhvr>
                                      <p:tavLst>
                                        <p:tav tm="0">
                                          <p:val>
                                            <p:strVal val="ppt_w"/>
                                          </p:val>
                                        </p:tav>
                                        <p:tav tm="100000">
                                          <p:val>
                                            <p:fltVal val="0"/>
                                          </p:val>
                                        </p:tav>
                                      </p:tavLst>
                                    </p:anim>
                                    <p:anim calcmode="lin" valueType="num">
                                      <p:cBhvr>
                                        <p:cTn id="71" dur="500"/>
                                        <p:tgtEl>
                                          <p:spTgt spid="17"/>
                                        </p:tgtEl>
                                        <p:attrNameLst>
                                          <p:attrName>ppt_h</p:attrName>
                                        </p:attrNameLst>
                                      </p:cBhvr>
                                      <p:tavLst>
                                        <p:tav tm="0">
                                          <p:val>
                                            <p:strVal val="ppt_h"/>
                                          </p:val>
                                        </p:tav>
                                        <p:tav tm="100000">
                                          <p:val>
                                            <p:fltVal val="0"/>
                                          </p:val>
                                        </p:tav>
                                      </p:tavLst>
                                    </p:anim>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53" presetClass="entr" presetSubtype="16"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
                                            <p:txEl>
                                              <p:pRg st="11" end="11"/>
                                            </p:txEl>
                                          </p:spTgt>
                                        </p:tgtEl>
                                        <p:attrNameLst>
                                          <p:attrName>style.visibility</p:attrName>
                                        </p:attrNameLst>
                                      </p:cBhvr>
                                      <p:to>
                                        <p:strVal val="visible"/>
                                      </p:to>
                                    </p:set>
                                    <p:animEffect transition="in" filter="fade">
                                      <p:cBhvr>
                                        <p:cTn id="83" dur="500"/>
                                        <p:tgtEl>
                                          <p:spTgt spid="3">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nodeType="clickEffect">
                                  <p:stCondLst>
                                    <p:cond delay="0"/>
                                  </p:stCondLst>
                                  <p:childTnLst>
                                    <p:anim calcmode="lin" valueType="num">
                                      <p:cBhvr>
                                        <p:cTn id="87" dur="500"/>
                                        <p:tgtEl>
                                          <p:spTgt spid="19"/>
                                        </p:tgtEl>
                                        <p:attrNameLst>
                                          <p:attrName>ppt_w</p:attrName>
                                        </p:attrNameLst>
                                      </p:cBhvr>
                                      <p:tavLst>
                                        <p:tav tm="0">
                                          <p:val>
                                            <p:strVal val="ppt_w"/>
                                          </p:val>
                                        </p:tav>
                                        <p:tav tm="100000">
                                          <p:val>
                                            <p:fltVal val="0"/>
                                          </p:val>
                                        </p:tav>
                                      </p:tavLst>
                                    </p:anim>
                                    <p:anim calcmode="lin" valueType="num">
                                      <p:cBhvr>
                                        <p:cTn id="88" dur="500"/>
                                        <p:tgtEl>
                                          <p:spTgt spid="19"/>
                                        </p:tgtEl>
                                        <p:attrNameLst>
                                          <p:attrName>ppt_h</p:attrName>
                                        </p:attrNameLst>
                                      </p:cBhvr>
                                      <p:tavLst>
                                        <p:tav tm="0">
                                          <p:val>
                                            <p:strVal val="ppt_h"/>
                                          </p:val>
                                        </p:tav>
                                        <p:tav tm="100000">
                                          <p:val>
                                            <p:fltVal val="0"/>
                                          </p:val>
                                        </p:tav>
                                      </p:tavLst>
                                    </p:anim>
                                    <p:animEffect transition="out" filter="fade">
                                      <p:cBhvr>
                                        <p:cTn id="89" dur="500"/>
                                        <p:tgtEl>
                                          <p:spTgt spid="19"/>
                                        </p:tgtEl>
                                      </p:cBhvr>
                                    </p:animEffect>
                                    <p:set>
                                      <p:cBhvr>
                                        <p:cTn id="90" dur="1" fill="hold">
                                          <p:stCondLst>
                                            <p:cond delay="499"/>
                                          </p:stCondLst>
                                        </p:cTn>
                                        <p:tgtEl>
                                          <p:spTgt spid="19"/>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Boss Mode</a:t>
            </a:r>
            <a:endParaRPr lang="en-US" b="0" i="0" dirty="0"/>
          </a:p>
        </p:txBody>
      </p:sp>
      <p:sp>
        <p:nvSpPr>
          <p:cNvPr id="7" name="Slide Number Placeholder 6"/>
          <p:cNvSpPr>
            <a:spLocks noGrp="1"/>
          </p:cNvSpPr>
          <p:nvPr>
            <p:ph type="sldNum" sz="quarter" idx="4"/>
          </p:nvPr>
        </p:nvSpPr>
        <p:spPr/>
        <p:txBody>
          <a:bodyPr/>
          <a:lstStyle/>
          <a:p>
            <a:fld id="{9EBD5762-3BDC-484D-9503-7EA6D5A9A8CE}" type="slidenum">
              <a:rPr lang="en-US" smtClean="0"/>
              <a:pPr/>
              <a:t>5</a:t>
            </a:fld>
            <a:endParaRPr lang="en-US" dirty="0"/>
          </a:p>
        </p:txBody>
      </p:sp>
      <p:sp>
        <p:nvSpPr>
          <p:cNvPr id="9" name="Footer Placeholder 8"/>
          <p:cNvSpPr>
            <a:spLocks noGrp="1"/>
          </p:cNvSpPr>
          <p:nvPr>
            <p:ph type="ftr" sz="quarter" idx="3"/>
          </p:nvPr>
        </p:nvSpPr>
        <p:spPr/>
        <p:txBody>
          <a:bodyPr/>
          <a:lstStyle/>
          <a:p>
            <a:endParaRPr lang="en-US" dirty="0"/>
          </a:p>
        </p:txBody>
      </p:sp>
      <p:sp>
        <p:nvSpPr>
          <p:cNvPr id="20" name="TextBox 19"/>
          <p:cNvSpPr txBox="1"/>
          <p:nvPr/>
        </p:nvSpPr>
        <p:spPr>
          <a:xfrm>
            <a:off x="1066800" y="2743200"/>
            <a:ext cx="7010400" cy="527012"/>
          </a:xfrm>
          <a:prstGeom prst="rect">
            <a:avLst/>
          </a:prstGeom>
          <a:noFill/>
        </p:spPr>
        <p:txBody>
          <a:bodyPr wrap="none" lIns="0" tIns="0" rIns="0" bIns="0" rtlCol="0">
            <a:noAutofit/>
          </a:bodyPr>
          <a:lstStyle/>
          <a:p>
            <a:pPr indent="-274320">
              <a:spcAft>
                <a:spcPts val="900"/>
              </a:spcAft>
            </a:pPr>
            <a:r>
              <a:rPr lang="en-US" sz="3200" dirty="0" err="1" smtClean="0">
                <a:latin typeface="Copperplate Gothic Bold" panose="020E0705020206020404" pitchFamily="34" charset="0"/>
              </a:rPr>
              <a:t>Animo</a:t>
            </a:r>
            <a:r>
              <a:rPr lang="en-US" sz="3200" dirty="0" smtClean="0">
                <a:latin typeface="Copperplate Gothic Bold" panose="020E0705020206020404" pitchFamily="34" charset="0"/>
              </a:rPr>
              <a:t> Pat Brown High School</a:t>
            </a:r>
          </a:p>
        </p:txBody>
      </p:sp>
      <p:sp>
        <p:nvSpPr>
          <p:cNvPr id="22" name="TextBox 21"/>
          <p:cNvSpPr txBox="1"/>
          <p:nvPr/>
        </p:nvSpPr>
        <p:spPr>
          <a:xfrm>
            <a:off x="793595" y="1665222"/>
            <a:ext cx="2209800" cy="306194"/>
          </a:xfrm>
          <a:prstGeom prst="rect">
            <a:avLst/>
          </a:prstGeom>
          <a:noFill/>
        </p:spPr>
        <p:txBody>
          <a:bodyPr wrap="none" lIns="0" tIns="0" rIns="0" bIns="0" rtlCol="0">
            <a:noAutofit/>
          </a:bodyPr>
          <a:lstStyle/>
          <a:p>
            <a:pPr indent="-274320">
              <a:spcAft>
                <a:spcPts val="900"/>
              </a:spcAft>
            </a:pPr>
            <a:r>
              <a:rPr lang="en-US" sz="2400" dirty="0" smtClean="0">
                <a:latin typeface="Goudy Stout" panose="0202090407030B020401" pitchFamily="18" charset="0"/>
              </a:rPr>
              <a:t>The Really Cool,</a:t>
            </a:r>
          </a:p>
        </p:txBody>
      </p:sp>
      <p:sp>
        <p:nvSpPr>
          <p:cNvPr id="23" name="TextBox 22"/>
          <p:cNvSpPr txBox="1"/>
          <p:nvPr/>
        </p:nvSpPr>
        <p:spPr>
          <a:xfrm>
            <a:off x="4120376" y="3990019"/>
            <a:ext cx="5410200" cy="762000"/>
          </a:xfrm>
          <a:prstGeom prst="rect">
            <a:avLst/>
          </a:prstGeom>
          <a:noFill/>
        </p:spPr>
        <p:txBody>
          <a:bodyPr wrap="none" lIns="0" tIns="0" rIns="0" bIns="0" rtlCol="0" anchor="ctr">
            <a:noAutofit/>
          </a:bodyPr>
          <a:lstStyle/>
          <a:p>
            <a:pPr indent="-274320">
              <a:spcAft>
                <a:spcPts val="600"/>
              </a:spcAft>
            </a:pPr>
            <a:r>
              <a:rPr lang="en-US" sz="6000" dirty="0" err="1" smtClean="0">
                <a:latin typeface="Old English Text MT" panose="03040902040508030806" pitchFamily="66" charset="0"/>
              </a:rPr>
              <a:t>R</a:t>
            </a:r>
            <a:r>
              <a:rPr lang="en-US" sz="3200" dirty="0" err="1" smtClean="0">
                <a:latin typeface="Papyrus" panose="03070502060502030205" pitchFamily="66" charset="0"/>
              </a:rPr>
              <a:t>OCKIN</a:t>
            </a:r>
            <a:r>
              <a:rPr lang="en-US" sz="3200" dirty="0" smtClean="0">
                <a:latin typeface="Papyrus" panose="03070502060502030205" pitchFamily="66" charset="0"/>
              </a:rPr>
              <a:t>  </a:t>
            </a:r>
            <a:r>
              <a:rPr lang="en-US" sz="6000" dirty="0" smtClean="0">
                <a:latin typeface="Old English Text MT" panose="03040902040508030806" pitchFamily="66" charset="0"/>
              </a:rPr>
              <a:t>G</a:t>
            </a:r>
            <a:r>
              <a:rPr lang="en-US" sz="3200" dirty="0" smtClean="0">
                <a:latin typeface="Papyrus" panose="03070502060502030205" pitchFamily="66" charset="0"/>
              </a:rPr>
              <a:t>RIFFIN </a:t>
            </a:r>
            <a:br>
              <a:rPr lang="en-US" sz="3200" dirty="0" smtClean="0">
                <a:latin typeface="Papyrus" panose="03070502060502030205" pitchFamily="66" charset="0"/>
              </a:rPr>
            </a:br>
            <a:r>
              <a:rPr lang="en-US" sz="3200" dirty="0" smtClean="0">
                <a:latin typeface="Papyrus" panose="03070502060502030205" pitchFamily="66" charset="0"/>
              </a:rPr>
              <a:t>        </a:t>
            </a:r>
            <a:r>
              <a:rPr lang="en-US" sz="6000" dirty="0" smtClean="0">
                <a:latin typeface="Old English Text MT" panose="03040902040508030806" pitchFamily="66" charset="0"/>
              </a:rPr>
              <a:t>B</a:t>
            </a:r>
            <a:r>
              <a:rPr lang="en-US" sz="3200" dirty="0" smtClean="0">
                <a:latin typeface="Papyrus" panose="03070502060502030205" pitchFamily="66" charset="0"/>
              </a:rPr>
              <a:t>enefit </a:t>
            </a:r>
            <a:r>
              <a:rPr lang="en-US" sz="6000" dirty="0" smtClean="0">
                <a:latin typeface="Old English Text MT" panose="03040902040508030806" pitchFamily="66" charset="0"/>
              </a:rPr>
              <a:t>C</a:t>
            </a:r>
            <a:r>
              <a:rPr lang="en-US" sz="3200" dirty="0" smtClean="0">
                <a:latin typeface="Papyrus" panose="03070502060502030205" pitchFamily="66" charset="0"/>
              </a:rPr>
              <a:t>oncert</a:t>
            </a:r>
          </a:p>
        </p:txBody>
      </p:sp>
      <p:sp>
        <p:nvSpPr>
          <p:cNvPr id="24" name="TextBox 23"/>
          <p:cNvSpPr txBox="1"/>
          <p:nvPr/>
        </p:nvSpPr>
        <p:spPr>
          <a:xfrm>
            <a:off x="3581400" y="2133600"/>
            <a:ext cx="3796061" cy="378212"/>
          </a:xfrm>
          <a:prstGeom prst="rect">
            <a:avLst/>
          </a:prstGeom>
          <a:noFill/>
        </p:spPr>
        <p:txBody>
          <a:bodyPr wrap="none" lIns="0" tIns="0" rIns="0" bIns="0" rtlCol="0">
            <a:noAutofit/>
          </a:bodyPr>
          <a:lstStyle/>
          <a:p>
            <a:pPr indent="-274320">
              <a:spcAft>
                <a:spcPts val="900"/>
              </a:spcAft>
            </a:pPr>
            <a:r>
              <a:rPr lang="en-US" sz="3200" dirty="0" smtClean="0">
                <a:latin typeface="Harlow Solid Italic" panose="04030604020F02020D02" pitchFamily="82" charset="0"/>
              </a:rPr>
              <a:t>You Won’t Believe How Cool,</a:t>
            </a:r>
            <a:endParaRPr lang="en-US" sz="3200" dirty="0" smtClean="0">
              <a:latin typeface="Copperplate Gothic Bold" panose="020E0705020206020404" pitchFamily="34" charset="0"/>
            </a:endParaRPr>
          </a:p>
        </p:txBody>
      </p:sp>
      <p:pic>
        <p:nvPicPr>
          <p:cNvPr id="2060" name="Picture 12" descr="Image result for Griffon rocking guitar"/>
          <p:cNvPicPr>
            <a:picLocks noChangeAspect="1" noChangeArrowheads="1"/>
          </p:cNvPicPr>
          <p:nvPr/>
        </p:nvPicPr>
        <p:blipFill rotWithShape="1">
          <a:blip r:embed="rId3">
            <a:extLst>
              <a:ext uri="{28A0092B-C50C-407E-A947-70E740481C1C}">
                <a14:useLocalDpi xmlns:a14="http://schemas.microsoft.com/office/drawing/2010/main" val="0"/>
              </a:ext>
            </a:extLst>
          </a:blip>
          <a:srcRect l="7259" t="8985" r="7906" b="9478"/>
          <a:stretch/>
        </p:blipFill>
        <p:spPr bwMode="auto">
          <a:xfrm>
            <a:off x="381000" y="3321814"/>
            <a:ext cx="3711498" cy="27536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1+#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53" presetClass="entr" presetSubtype="16" fill="hold" grpId="1"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nodeType="withEffect">
                                  <p:stCondLst>
                                    <p:cond delay="0"/>
                                  </p:stCondLst>
                                  <p:childTnLst>
                                    <p:set>
                                      <p:cBhvr>
                                        <p:cTn id="26" dur="1" fill="hold">
                                          <p:stCondLst>
                                            <p:cond delay="0"/>
                                          </p:stCondLst>
                                        </p:cTn>
                                        <p:tgtEl>
                                          <p:spTgt spid="2060"/>
                                        </p:tgtEl>
                                        <p:attrNameLst>
                                          <p:attrName>style.visibility</p:attrName>
                                        </p:attrNameLst>
                                      </p:cBhvr>
                                      <p:to>
                                        <p:strVal val="visible"/>
                                      </p:to>
                                    </p:set>
                                    <p:anim calcmode="lin" valueType="num">
                                      <p:cBhvr>
                                        <p:cTn id="27" dur="500" fill="hold"/>
                                        <p:tgtEl>
                                          <p:spTgt spid="2060"/>
                                        </p:tgtEl>
                                        <p:attrNameLst>
                                          <p:attrName>ppt_w</p:attrName>
                                        </p:attrNameLst>
                                      </p:cBhvr>
                                      <p:tavLst>
                                        <p:tav tm="0">
                                          <p:val>
                                            <p:fltVal val="0"/>
                                          </p:val>
                                        </p:tav>
                                        <p:tav tm="100000">
                                          <p:val>
                                            <p:strVal val="#ppt_w"/>
                                          </p:val>
                                        </p:tav>
                                      </p:tavLst>
                                    </p:anim>
                                    <p:anim calcmode="lin" valueType="num">
                                      <p:cBhvr>
                                        <p:cTn id="28" dur="500" fill="hold"/>
                                        <p:tgtEl>
                                          <p:spTgt spid="2060"/>
                                        </p:tgtEl>
                                        <p:attrNameLst>
                                          <p:attrName>ppt_h</p:attrName>
                                        </p:attrNameLst>
                                      </p:cBhvr>
                                      <p:tavLst>
                                        <p:tav tm="0">
                                          <p:val>
                                            <p:fltVal val="0"/>
                                          </p:val>
                                        </p:tav>
                                        <p:tav tm="100000">
                                          <p:val>
                                            <p:strVal val="#ppt_h"/>
                                          </p:val>
                                        </p:tav>
                                      </p:tavLst>
                                    </p:anim>
                                    <p:animEffect transition="in" filter="fade">
                                      <p:cBhvr>
                                        <p:cTn id="29" dur="500"/>
                                        <p:tgtEl>
                                          <p:spTgt spid="2060"/>
                                        </p:tgtEl>
                                      </p:cBhvr>
                                    </p:animEffect>
                                  </p:childTnLst>
                                </p:cTn>
                              </p:par>
                            </p:childTnLst>
                          </p:cTn>
                        </p:par>
                        <p:par>
                          <p:cTn id="30" fill="hold">
                            <p:stCondLst>
                              <p:cond delay="3500"/>
                            </p:stCondLst>
                            <p:childTnLst>
                              <p:par>
                                <p:cTn id="31" presetID="8" presetClass="emph" presetSubtype="0" fill="hold" grpId="2" nodeType="afterEffect">
                                  <p:stCondLst>
                                    <p:cond delay="0"/>
                                  </p:stCondLst>
                                  <p:childTnLst>
                                    <p:animRot by="21600000">
                                      <p:cBhvr>
                                        <p:cTn id="32" dur="500" fill="hold"/>
                                        <p:tgtEl>
                                          <p:spTgt spid="23"/>
                                        </p:tgtEl>
                                        <p:attrNameLst>
                                          <p:attrName>r</p:attrName>
                                        </p:attrNameLst>
                                      </p:cBhvr>
                                    </p:animRot>
                                  </p:childTnLst>
                                </p:cTn>
                              </p:par>
                              <p:par>
                                <p:cTn id="33" presetID="8" presetClass="emph" presetSubtype="0" fill="hold" nodeType="withEffect">
                                  <p:stCondLst>
                                    <p:cond delay="0"/>
                                  </p:stCondLst>
                                  <p:childTnLst>
                                    <p:animRot by="21600000">
                                      <p:cBhvr>
                                        <p:cTn id="34" dur="500" fill="hold"/>
                                        <p:tgtEl>
                                          <p:spTgt spid="2060"/>
                                        </p:tgtEl>
                                        <p:attrNameLst>
                                          <p:attrName>r</p:attrName>
                                        </p:attrNameLst>
                                      </p:cBhvr>
                                    </p:animRot>
                                  </p:childTnLst>
                                </p:cTn>
                              </p:par>
                            </p:childTnLst>
                          </p:cTn>
                        </p:par>
                        <p:par>
                          <p:cTn id="35" fill="hold">
                            <p:stCondLst>
                              <p:cond delay="4000"/>
                            </p:stCondLst>
                            <p:childTnLst>
                              <p:par>
                                <p:cTn id="36" presetID="32" presetClass="emph" presetSubtype="0" fill="hold" grpId="0" nodeType="afterEffect">
                                  <p:stCondLst>
                                    <p:cond delay="0"/>
                                  </p:stCondLst>
                                  <p:childTnLst>
                                    <p:animRot by="120000">
                                      <p:cBhvr>
                                        <p:cTn id="37" dur="50" fill="hold">
                                          <p:stCondLst>
                                            <p:cond delay="0"/>
                                          </p:stCondLst>
                                        </p:cTn>
                                        <p:tgtEl>
                                          <p:spTgt spid="23"/>
                                        </p:tgtEl>
                                        <p:attrNameLst>
                                          <p:attrName>r</p:attrName>
                                        </p:attrNameLst>
                                      </p:cBhvr>
                                    </p:animRot>
                                    <p:animRot by="-240000">
                                      <p:cBhvr>
                                        <p:cTn id="38" dur="100" fill="hold">
                                          <p:stCondLst>
                                            <p:cond delay="100"/>
                                          </p:stCondLst>
                                        </p:cTn>
                                        <p:tgtEl>
                                          <p:spTgt spid="23"/>
                                        </p:tgtEl>
                                        <p:attrNameLst>
                                          <p:attrName>r</p:attrName>
                                        </p:attrNameLst>
                                      </p:cBhvr>
                                    </p:animRot>
                                    <p:animRot by="240000">
                                      <p:cBhvr>
                                        <p:cTn id="39" dur="100" fill="hold">
                                          <p:stCondLst>
                                            <p:cond delay="200"/>
                                          </p:stCondLst>
                                        </p:cTn>
                                        <p:tgtEl>
                                          <p:spTgt spid="23"/>
                                        </p:tgtEl>
                                        <p:attrNameLst>
                                          <p:attrName>r</p:attrName>
                                        </p:attrNameLst>
                                      </p:cBhvr>
                                    </p:animRot>
                                    <p:animRot by="-240000">
                                      <p:cBhvr>
                                        <p:cTn id="40" dur="100" fill="hold">
                                          <p:stCondLst>
                                            <p:cond delay="300"/>
                                          </p:stCondLst>
                                        </p:cTn>
                                        <p:tgtEl>
                                          <p:spTgt spid="23"/>
                                        </p:tgtEl>
                                        <p:attrNameLst>
                                          <p:attrName>r</p:attrName>
                                        </p:attrNameLst>
                                      </p:cBhvr>
                                    </p:animRot>
                                    <p:animRot by="120000">
                                      <p:cBhvr>
                                        <p:cTn id="41" dur="100" fill="hold">
                                          <p:stCondLst>
                                            <p:cond delay="400"/>
                                          </p:stCondLst>
                                        </p:cTn>
                                        <p:tgtEl>
                                          <p:spTgt spid="23"/>
                                        </p:tgtEl>
                                        <p:attrNameLst>
                                          <p:attrName>r</p:attrName>
                                        </p:attrNameLst>
                                      </p:cBhvr>
                                    </p:animRot>
                                  </p:childTnLst>
                                </p:cTn>
                              </p:par>
                              <p:par>
                                <p:cTn id="42" presetID="32" presetClass="emph" presetSubtype="0" fill="hold" nodeType="withEffect">
                                  <p:stCondLst>
                                    <p:cond delay="0"/>
                                  </p:stCondLst>
                                  <p:childTnLst>
                                    <p:animRot by="120000">
                                      <p:cBhvr>
                                        <p:cTn id="43" dur="50" fill="hold">
                                          <p:stCondLst>
                                            <p:cond delay="0"/>
                                          </p:stCondLst>
                                        </p:cTn>
                                        <p:tgtEl>
                                          <p:spTgt spid="2060"/>
                                        </p:tgtEl>
                                        <p:attrNameLst>
                                          <p:attrName>r</p:attrName>
                                        </p:attrNameLst>
                                      </p:cBhvr>
                                    </p:animRot>
                                    <p:animRot by="-240000">
                                      <p:cBhvr>
                                        <p:cTn id="44" dur="100" fill="hold">
                                          <p:stCondLst>
                                            <p:cond delay="100"/>
                                          </p:stCondLst>
                                        </p:cTn>
                                        <p:tgtEl>
                                          <p:spTgt spid="2060"/>
                                        </p:tgtEl>
                                        <p:attrNameLst>
                                          <p:attrName>r</p:attrName>
                                        </p:attrNameLst>
                                      </p:cBhvr>
                                    </p:animRot>
                                    <p:animRot by="240000">
                                      <p:cBhvr>
                                        <p:cTn id="45" dur="100" fill="hold">
                                          <p:stCondLst>
                                            <p:cond delay="200"/>
                                          </p:stCondLst>
                                        </p:cTn>
                                        <p:tgtEl>
                                          <p:spTgt spid="2060"/>
                                        </p:tgtEl>
                                        <p:attrNameLst>
                                          <p:attrName>r</p:attrName>
                                        </p:attrNameLst>
                                      </p:cBhvr>
                                    </p:animRot>
                                    <p:animRot by="-240000">
                                      <p:cBhvr>
                                        <p:cTn id="46" dur="100" fill="hold">
                                          <p:stCondLst>
                                            <p:cond delay="300"/>
                                          </p:stCondLst>
                                        </p:cTn>
                                        <p:tgtEl>
                                          <p:spTgt spid="2060"/>
                                        </p:tgtEl>
                                        <p:attrNameLst>
                                          <p:attrName>r</p:attrName>
                                        </p:attrNameLst>
                                      </p:cBhvr>
                                    </p:animRot>
                                    <p:animRot by="120000">
                                      <p:cBhvr>
                                        <p:cTn id="47" dur="100" fill="hold">
                                          <p:stCondLst>
                                            <p:cond delay="400"/>
                                          </p:stCondLst>
                                        </p:cTn>
                                        <p:tgtEl>
                                          <p:spTgt spid="20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3" grpId="1"/>
      <p:bldP spid="23" grpId="2"/>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90" t="1021" r="6654" b="-1021"/>
          <a:stretch/>
        </p:blipFill>
        <p:spPr bwMode="auto">
          <a:xfrm>
            <a:off x="3159034" y="3276600"/>
            <a:ext cx="2825932" cy="1858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Going Boss Mode</a:t>
            </a:r>
            <a:endParaRPr lang="en-US" b="0" i="0" dirty="0"/>
          </a:p>
        </p:txBody>
      </p:sp>
      <p:sp>
        <p:nvSpPr>
          <p:cNvPr id="7" name="Slide Number Placeholder 6"/>
          <p:cNvSpPr>
            <a:spLocks noGrp="1"/>
          </p:cNvSpPr>
          <p:nvPr>
            <p:ph type="sldNum" sz="quarter" idx="4"/>
          </p:nvPr>
        </p:nvSpPr>
        <p:spPr/>
        <p:txBody>
          <a:bodyPr/>
          <a:lstStyle/>
          <a:p>
            <a:fld id="{9EBD5762-3BDC-484D-9503-7EA6D5A9A8CE}" type="slidenum">
              <a:rPr lang="en-US" smtClean="0"/>
              <a:pPr/>
              <a:t>6</a:t>
            </a:fld>
            <a:endParaRPr lang="en-US" dirty="0"/>
          </a:p>
        </p:txBody>
      </p:sp>
      <p:sp>
        <p:nvSpPr>
          <p:cNvPr id="9" name="Footer Placeholder 8"/>
          <p:cNvSpPr>
            <a:spLocks noGrp="1"/>
          </p:cNvSpPr>
          <p:nvPr>
            <p:ph type="ftr" sz="quarter" idx="3"/>
          </p:nvPr>
        </p:nvSpPr>
        <p:spPr/>
        <p:txBody>
          <a:bodyPr/>
          <a:lstStyle/>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961" y="1219200"/>
            <a:ext cx="3169278" cy="1781849"/>
          </a:xfrm>
          <a:prstGeom prst="rect">
            <a:avLst/>
          </a:prstGeom>
        </p:spPr>
      </p:pic>
      <p:pic>
        <p:nvPicPr>
          <p:cNvPr id="18" name="Picture 17"/>
          <p:cNvPicPr>
            <a:picLocks noChangeAspect="1"/>
          </p:cNvPicPr>
          <p:nvPr/>
        </p:nvPicPr>
        <p:blipFill>
          <a:blip r:embed="rId5"/>
          <a:stretch>
            <a:fillRect/>
          </a:stretch>
        </p:blipFill>
        <p:spPr>
          <a:xfrm>
            <a:off x="960794" y="3123870"/>
            <a:ext cx="2198240" cy="1972575"/>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5802"/>
          <a:stretch/>
        </p:blipFill>
        <p:spPr>
          <a:xfrm>
            <a:off x="5791200" y="2971800"/>
            <a:ext cx="2854226" cy="190682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685" y="1143000"/>
            <a:ext cx="3572784" cy="200969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6345" y="629510"/>
            <a:ext cx="2163084" cy="2619028"/>
          </a:xfrm>
          <a:prstGeom prst="rect">
            <a:avLst/>
          </a:prstGeom>
        </p:spPr>
      </p:pic>
      <p:sp>
        <p:nvSpPr>
          <p:cNvPr id="19" name="TextBox 18"/>
          <p:cNvSpPr txBox="1"/>
          <p:nvPr/>
        </p:nvSpPr>
        <p:spPr>
          <a:xfrm>
            <a:off x="503593" y="5257800"/>
            <a:ext cx="8167645" cy="914400"/>
          </a:xfrm>
          <a:prstGeom prst="rect">
            <a:avLst/>
          </a:prstGeom>
          <a:noFill/>
        </p:spPr>
        <p:txBody>
          <a:bodyPr wrap="none" lIns="0" tIns="0" rIns="0" bIns="0" rtlCol="0">
            <a:noAutofit/>
          </a:bodyPr>
          <a:lstStyle/>
          <a:p>
            <a:pPr indent="-274320">
              <a:spcAft>
                <a:spcPts val="900"/>
              </a:spcAft>
            </a:pPr>
            <a:r>
              <a:rPr lang="en-US" sz="2000" dirty="0" smtClean="0">
                <a:latin typeface="Georgia" pitchFamily="18" charset="0"/>
              </a:rPr>
              <a:t>Company Goals:</a:t>
            </a:r>
            <a:r>
              <a:rPr lang="en-US" sz="2000" dirty="0">
                <a:latin typeface="Georgia" pitchFamily="18" charset="0"/>
              </a:rPr>
              <a:t> </a:t>
            </a:r>
            <a:r>
              <a:rPr lang="en-US" sz="2000" dirty="0" smtClean="0">
                <a:latin typeface="Georgia" pitchFamily="18" charset="0"/>
              </a:rPr>
              <a:t>  </a:t>
            </a:r>
            <a:r>
              <a:rPr lang="en-US" sz="1600" dirty="0" smtClean="0">
                <a:latin typeface="Georgia" pitchFamily="18" charset="0"/>
              </a:rPr>
              <a:t>$200 / day salary</a:t>
            </a:r>
          </a:p>
          <a:p>
            <a:pPr indent="-274320">
              <a:spcAft>
                <a:spcPts val="900"/>
              </a:spcAft>
            </a:pPr>
            <a:r>
              <a:rPr lang="en-US" sz="1600" dirty="0">
                <a:latin typeface="Georgia" pitchFamily="18" charset="0"/>
              </a:rPr>
              <a:t> </a:t>
            </a:r>
            <a:r>
              <a:rPr lang="en-US" sz="1600" dirty="0" smtClean="0">
                <a:latin typeface="Georgia" pitchFamily="18" charset="0"/>
              </a:rPr>
              <a:t>                                          10 tickets a day for satisfactory</a:t>
            </a:r>
            <a:br>
              <a:rPr lang="en-US" sz="1600" dirty="0" smtClean="0">
                <a:latin typeface="Georgia" pitchFamily="18" charset="0"/>
              </a:rPr>
            </a:br>
            <a:r>
              <a:rPr lang="en-US" sz="1600" dirty="0" smtClean="0">
                <a:latin typeface="Georgia" pitchFamily="18" charset="0"/>
              </a:rPr>
              <a:t>                                           15 or more for excellence and an additional bonus 25% ($250)</a:t>
            </a:r>
          </a:p>
        </p:txBody>
      </p:sp>
    </p:spTree>
    <p:extLst>
      <p:ext uri="{BB962C8B-B14F-4D97-AF65-F5344CB8AC3E}">
        <p14:creationId xmlns:p14="http://schemas.microsoft.com/office/powerpoint/2010/main" val="278757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ppt_w</p:attrName>
                                        </p:attrNameLst>
                                      </p:cBhvr>
                                      <p:tavLst>
                                        <p:tav tm="0" fmla="#ppt_w*sin(2.5*pi*$)">
                                          <p:val>
                                            <p:fltVal val="0"/>
                                          </p:val>
                                        </p:tav>
                                        <p:tav tm="100000">
                                          <p:val>
                                            <p:fltVal val="1"/>
                                          </p:val>
                                        </p:tav>
                                      </p:tavLst>
                                    </p:anim>
                                    <p:anim calcmode="lin" valueType="num">
                                      <p:cBhvr>
                                        <p:cTn id="9" dur="1000" fill="hold"/>
                                        <p:tgtEl>
                                          <p:spTgt spid="1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ppt_w</p:attrName>
                                        </p:attrNameLst>
                                      </p:cBhvr>
                                      <p:tavLst>
                                        <p:tav tm="0" fmla="#ppt_w*sin(2.5*pi*$)">
                                          <p:val>
                                            <p:fltVal val="0"/>
                                          </p:val>
                                        </p:tav>
                                        <p:tav tm="100000">
                                          <p:val>
                                            <p:fltVal val="1"/>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ppt_w</p:attrName>
                                        </p:attrNameLst>
                                      </p:cBhvr>
                                      <p:tavLst>
                                        <p:tav tm="0" fmla="#ppt_w*sin(2.5*pi*$)">
                                          <p:val>
                                            <p:fltVal val="0"/>
                                          </p:val>
                                        </p:tav>
                                        <p:tav tm="100000">
                                          <p:val>
                                            <p:fltVal val="1"/>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15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ppt_w</p:attrName>
                                        </p:attrNameLst>
                                      </p:cBhvr>
                                      <p:tavLst>
                                        <p:tav tm="0" fmla="#ppt_w*sin(2.5*pi*$)">
                                          <p:val>
                                            <p:fltVal val="0"/>
                                          </p:val>
                                        </p:tav>
                                        <p:tav tm="100000">
                                          <p:val>
                                            <p:fltVal val="1"/>
                                          </p:val>
                                        </p:tav>
                                      </p:tavLst>
                                    </p:anim>
                                    <p:anim calcmode="lin" valueType="num">
                                      <p:cBhvr>
                                        <p:cTn id="24" dur="1000" fill="hold"/>
                                        <p:tgtEl>
                                          <p:spTgt spid="18"/>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2000"/>
                                  </p:stCondLst>
                                  <p:childTnLst>
                                    <p:set>
                                      <p:cBhvr>
                                        <p:cTn id="26" dur="1" fill="hold">
                                          <p:stCondLst>
                                            <p:cond delay="0"/>
                                          </p:stCondLst>
                                        </p:cTn>
                                        <p:tgtEl>
                                          <p:spTgt spid="2058"/>
                                        </p:tgtEl>
                                        <p:attrNameLst>
                                          <p:attrName>style.visibility</p:attrName>
                                        </p:attrNameLst>
                                      </p:cBhvr>
                                      <p:to>
                                        <p:strVal val="visible"/>
                                      </p:to>
                                    </p:set>
                                    <p:animEffect transition="in" filter="fade">
                                      <p:cBhvr>
                                        <p:cTn id="27" dur="1000"/>
                                        <p:tgtEl>
                                          <p:spTgt spid="2058"/>
                                        </p:tgtEl>
                                      </p:cBhvr>
                                    </p:animEffect>
                                    <p:anim calcmode="lin" valueType="num">
                                      <p:cBhvr>
                                        <p:cTn id="28" dur="1000" fill="hold"/>
                                        <p:tgtEl>
                                          <p:spTgt spid="2058"/>
                                        </p:tgtEl>
                                        <p:attrNameLst>
                                          <p:attrName>ppt_w</p:attrName>
                                        </p:attrNameLst>
                                      </p:cBhvr>
                                      <p:tavLst>
                                        <p:tav tm="0" fmla="#ppt_w*sin(2.5*pi*$)">
                                          <p:val>
                                            <p:fltVal val="0"/>
                                          </p:val>
                                        </p:tav>
                                        <p:tav tm="100000">
                                          <p:val>
                                            <p:fltVal val="1"/>
                                          </p:val>
                                        </p:tav>
                                      </p:tavLst>
                                    </p:anim>
                                    <p:anim calcmode="lin" valueType="num">
                                      <p:cBhvr>
                                        <p:cTn id="29" dur="1000" fill="hold"/>
                                        <p:tgtEl>
                                          <p:spTgt spid="2058"/>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2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ppt_w</p:attrName>
                                        </p:attrNameLst>
                                      </p:cBhvr>
                                      <p:tavLst>
                                        <p:tav tm="0" fmla="#ppt_w*sin(2.5*pi*$)">
                                          <p:val>
                                            <p:fltVal val="0"/>
                                          </p:val>
                                        </p:tav>
                                        <p:tav tm="100000">
                                          <p:val>
                                            <p:fltVal val="1"/>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Boss Mode</a:t>
            </a:r>
            <a:endParaRPr lang="en-US" b="0" i="0" dirty="0"/>
          </a:p>
        </p:txBody>
      </p:sp>
      <p:sp>
        <p:nvSpPr>
          <p:cNvPr id="3" name="Content Placeholder 2"/>
          <p:cNvSpPr>
            <a:spLocks noGrp="1"/>
          </p:cNvSpPr>
          <p:nvPr>
            <p:ph sz="quarter" idx="15"/>
          </p:nvPr>
        </p:nvSpPr>
        <p:spPr>
          <a:xfrm>
            <a:off x="533400" y="1295400"/>
            <a:ext cx="8077200" cy="4876800"/>
          </a:xfrm>
        </p:spPr>
        <p:txBody>
          <a:bodyPr/>
          <a:lstStyle/>
          <a:p>
            <a:pPr lvl="2"/>
            <a:r>
              <a:rPr lang="en-US" dirty="0" smtClean="0"/>
              <a:t>Day 1</a:t>
            </a:r>
          </a:p>
          <a:p>
            <a:pPr lvl="2"/>
            <a:endParaRPr lang="en-US" dirty="0"/>
          </a:p>
          <a:p>
            <a:pPr lvl="2"/>
            <a:endParaRPr lang="en-US" dirty="0" smtClean="0"/>
          </a:p>
          <a:p>
            <a:pPr lvl="2"/>
            <a:r>
              <a:rPr lang="en-US" dirty="0" smtClean="0"/>
              <a:t>Day 2</a:t>
            </a:r>
          </a:p>
          <a:p>
            <a:pPr lvl="2"/>
            <a:endParaRPr lang="en-US" dirty="0"/>
          </a:p>
          <a:p>
            <a:pPr lvl="2"/>
            <a:endParaRPr lang="en-US" dirty="0" smtClean="0"/>
          </a:p>
          <a:p>
            <a:pPr lvl="2"/>
            <a:r>
              <a:rPr lang="en-US" dirty="0" smtClean="0"/>
              <a:t>Day 3</a:t>
            </a:r>
          </a:p>
          <a:p>
            <a:pPr lvl="2"/>
            <a:endParaRPr lang="en-US" dirty="0"/>
          </a:p>
          <a:p>
            <a:pPr lvl="2"/>
            <a:endParaRPr lang="en-US" dirty="0" smtClean="0"/>
          </a:p>
          <a:p>
            <a:pPr lvl="2"/>
            <a:r>
              <a:rPr lang="en-US" dirty="0" smtClean="0"/>
              <a:t>Day 4</a:t>
            </a:r>
            <a:endParaRPr lang="en-US" dirty="0"/>
          </a:p>
        </p:txBody>
      </p:sp>
      <p:sp>
        <p:nvSpPr>
          <p:cNvPr id="7" name="Slide Number Placeholder 6"/>
          <p:cNvSpPr>
            <a:spLocks noGrp="1"/>
          </p:cNvSpPr>
          <p:nvPr>
            <p:ph type="sldNum" sz="quarter" idx="4"/>
          </p:nvPr>
        </p:nvSpPr>
        <p:spPr/>
        <p:txBody>
          <a:bodyPr/>
          <a:lstStyle/>
          <a:p>
            <a:fld id="{9EBD5762-3BDC-484D-9503-7EA6D5A9A8CE}" type="slidenum">
              <a:rPr lang="en-US" smtClean="0"/>
              <a:pPr/>
              <a:t>7</a:t>
            </a:fld>
            <a:endParaRPr lang="en-US" dirty="0"/>
          </a:p>
        </p:txBody>
      </p:sp>
      <p:sp>
        <p:nvSpPr>
          <p:cNvPr id="9" name="Footer Placeholder 8"/>
          <p:cNvSpPr>
            <a:spLocks noGrp="1"/>
          </p:cNvSpPr>
          <p:nvPr>
            <p:ph type="ftr" sz="quarter" idx="3"/>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19566545"/>
              </p:ext>
            </p:extLst>
          </p:nvPr>
        </p:nvGraphicFramePr>
        <p:xfrm>
          <a:off x="1981200" y="1447800"/>
          <a:ext cx="6477000" cy="861154"/>
        </p:xfrm>
        <a:graphic>
          <a:graphicData uri="http://schemas.openxmlformats.org/drawingml/2006/table">
            <a:tbl>
              <a:tblPr firstRow="1" bandRow="1">
                <a:tableStyleId>{69D073F8-1565-44D7-B386-08B59EADF2EE}</a:tableStyleId>
              </a:tblPr>
              <a:tblGrid>
                <a:gridCol w="1309956"/>
                <a:gridCol w="1091629"/>
                <a:gridCol w="1018854"/>
                <a:gridCol w="1018854"/>
                <a:gridCol w="1101272"/>
                <a:gridCol w="936435"/>
              </a:tblGrid>
              <a:tr h="227283">
                <a:tc>
                  <a:txBody>
                    <a:bodyPr/>
                    <a:lstStyle/>
                    <a:p>
                      <a:endParaRPr lang="en-US" sz="1200" dirty="0"/>
                    </a:p>
                  </a:txBody>
                  <a:tcPr/>
                </a:tc>
                <a:tc>
                  <a:txBody>
                    <a:bodyPr/>
                    <a:lstStyle/>
                    <a:p>
                      <a:pPr algn="ctr"/>
                      <a:r>
                        <a:rPr lang="en-US" sz="1200" dirty="0" smtClean="0"/>
                        <a:t>Actual</a:t>
                      </a:r>
                      <a:endParaRPr lang="en-US" sz="1200" dirty="0"/>
                    </a:p>
                  </a:txBody>
                  <a:tcPr/>
                </a:tc>
                <a:tc>
                  <a:txBody>
                    <a:bodyPr/>
                    <a:lstStyle/>
                    <a:p>
                      <a:pPr algn="ctr"/>
                      <a:r>
                        <a:rPr lang="en-US" sz="1200" dirty="0" smtClean="0"/>
                        <a:t>Reported</a:t>
                      </a:r>
                      <a:endParaRPr lang="en-US" sz="1200" dirty="0"/>
                    </a:p>
                  </a:txBody>
                  <a:tcPr/>
                </a:tc>
                <a:tc>
                  <a:txBody>
                    <a:bodyPr/>
                    <a:lstStyle/>
                    <a:p>
                      <a:pPr algn="ctr"/>
                      <a:r>
                        <a:rPr lang="en-US" sz="1200" dirty="0" smtClean="0"/>
                        <a:t>Variance</a:t>
                      </a:r>
                      <a:endParaRPr lang="en-US" sz="1200" dirty="0"/>
                    </a:p>
                  </a:txBody>
                  <a:tcPr/>
                </a:tc>
                <a:tc>
                  <a:txBody>
                    <a:bodyPr/>
                    <a:lstStyle/>
                    <a:p>
                      <a:pPr algn="ctr"/>
                      <a:endParaRPr lang="en-US" sz="1200" dirty="0"/>
                    </a:p>
                  </a:txBody>
                  <a:tcPr/>
                </a:tc>
                <a:tc>
                  <a:txBody>
                    <a:bodyPr/>
                    <a:lstStyle/>
                    <a:p>
                      <a:pPr algn="ctr"/>
                      <a:endParaRPr lang="en-US" sz="1200" dirty="0"/>
                    </a:p>
                  </a:txBody>
                  <a:tcPr/>
                </a:tc>
              </a:tr>
              <a:tr h="227283">
                <a:tc>
                  <a:txBody>
                    <a:bodyPr/>
                    <a:lstStyle/>
                    <a:p>
                      <a:r>
                        <a:rPr lang="en-US" sz="1200" dirty="0" smtClean="0"/>
                        <a:t>Ticket Sales</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0</a:t>
                      </a:r>
                      <a:endParaRPr lang="en-US" sz="1200" dirty="0"/>
                    </a:p>
                  </a:txBody>
                  <a:tcPr/>
                </a:tc>
                <a:tc rowSpan="2">
                  <a:txBody>
                    <a:bodyPr/>
                    <a:lstStyle/>
                    <a:p>
                      <a:pPr algn="ctr"/>
                      <a:endParaRPr lang="en-US" sz="1200" dirty="0"/>
                    </a:p>
                  </a:txBody>
                  <a:tcPr anchor="ctr"/>
                </a:tc>
                <a:tc rowSpan="2">
                  <a:txBody>
                    <a:bodyPr/>
                    <a:lstStyle/>
                    <a:p>
                      <a:pPr algn="ctr"/>
                      <a:endParaRPr lang="en-US" sz="1200" dirty="0"/>
                    </a:p>
                  </a:txBody>
                  <a:tcPr anchor="ctr"/>
                </a:tc>
              </a:tr>
              <a:tr h="312514">
                <a:tc>
                  <a:txBody>
                    <a:bodyPr/>
                    <a:lstStyle/>
                    <a:p>
                      <a:r>
                        <a:rPr lang="en-US" sz="1200" dirty="0" smtClean="0"/>
                        <a:t>Ticket Revenue</a:t>
                      </a:r>
                      <a:endParaRPr lang="en-US" sz="1200" dirty="0"/>
                    </a:p>
                  </a:txBody>
                  <a:tcPr/>
                </a:tc>
                <a:tc>
                  <a:txBody>
                    <a:bodyPr/>
                    <a:lstStyle/>
                    <a:p>
                      <a:pPr algn="ctr"/>
                      <a:r>
                        <a:rPr lang="en-US" sz="1200" dirty="0" smtClean="0"/>
                        <a:t>$1500</a:t>
                      </a:r>
                      <a:endParaRPr lang="en-US" sz="1200" dirty="0"/>
                    </a:p>
                  </a:txBody>
                  <a:tcPr/>
                </a:tc>
                <a:tc>
                  <a:txBody>
                    <a:bodyPr/>
                    <a:lstStyle/>
                    <a:p>
                      <a:pPr algn="ctr"/>
                      <a:r>
                        <a:rPr lang="en-US" sz="1200" dirty="0" smtClean="0"/>
                        <a:t>$1500</a:t>
                      </a:r>
                      <a:endParaRPr lang="en-US" sz="1200" dirty="0"/>
                    </a:p>
                  </a:txBody>
                  <a:tcPr/>
                </a:tc>
                <a:tc>
                  <a:txBody>
                    <a:bodyPr/>
                    <a:lstStyle/>
                    <a:p>
                      <a:pPr algn="ctr"/>
                      <a:r>
                        <a:rPr lang="en-US" sz="1200" dirty="0" smtClean="0"/>
                        <a:t>$0</a:t>
                      </a:r>
                      <a:endParaRPr lang="en-US" sz="1200" dirty="0"/>
                    </a:p>
                  </a:txBody>
                  <a:tcPr/>
                </a:tc>
                <a:tc vMerge="1">
                  <a:txBody>
                    <a:bodyPr/>
                    <a:lstStyle/>
                    <a:p>
                      <a:pPr algn="ctr"/>
                      <a:endParaRPr lang="en-US" sz="1200" dirty="0"/>
                    </a:p>
                  </a:txBody>
                  <a:tcPr/>
                </a:tc>
                <a:tc vMerge="1">
                  <a:txBody>
                    <a:bodyPr/>
                    <a:lstStyle/>
                    <a:p>
                      <a:pPr algn="ctr"/>
                      <a:endParaRPr lang="en-US" sz="12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99018794"/>
              </p:ext>
            </p:extLst>
          </p:nvPr>
        </p:nvGraphicFramePr>
        <p:xfrm>
          <a:off x="1959425" y="2743200"/>
          <a:ext cx="6498774" cy="861154"/>
        </p:xfrm>
        <a:graphic>
          <a:graphicData uri="http://schemas.openxmlformats.org/drawingml/2006/table">
            <a:tbl>
              <a:tblPr firstRow="1" bandRow="1">
                <a:tableStyleId>{69D073F8-1565-44D7-B386-08B59EADF2EE}</a:tableStyleId>
              </a:tblPr>
              <a:tblGrid>
                <a:gridCol w="1314359"/>
                <a:gridCol w="1095299"/>
                <a:gridCol w="1022279"/>
                <a:gridCol w="1022279"/>
                <a:gridCol w="1053959"/>
                <a:gridCol w="990599"/>
              </a:tblGrid>
              <a:tr h="227283">
                <a:tc>
                  <a:txBody>
                    <a:bodyPr/>
                    <a:lstStyle/>
                    <a:p>
                      <a:endParaRPr lang="en-US" sz="1200" dirty="0"/>
                    </a:p>
                  </a:txBody>
                  <a:tcPr/>
                </a:tc>
                <a:tc>
                  <a:txBody>
                    <a:bodyPr/>
                    <a:lstStyle/>
                    <a:p>
                      <a:pPr algn="ctr"/>
                      <a:r>
                        <a:rPr lang="en-US" sz="1200" dirty="0" smtClean="0"/>
                        <a:t>Actual</a:t>
                      </a:r>
                      <a:endParaRPr lang="en-US" sz="1200" dirty="0"/>
                    </a:p>
                  </a:txBody>
                  <a:tcPr/>
                </a:tc>
                <a:tc>
                  <a:txBody>
                    <a:bodyPr/>
                    <a:lstStyle/>
                    <a:p>
                      <a:pPr algn="ctr"/>
                      <a:r>
                        <a:rPr lang="en-US" sz="1200" dirty="0" smtClean="0"/>
                        <a:t>Reported</a:t>
                      </a:r>
                      <a:endParaRPr lang="en-US" sz="1200" dirty="0"/>
                    </a:p>
                  </a:txBody>
                  <a:tcPr/>
                </a:tc>
                <a:tc>
                  <a:txBody>
                    <a:bodyPr/>
                    <a:lstStyle/>
                    <a:p>
                      <a:pPr algn="ctr"/>
                      <a:r>
                        <a:rPr lang="en-US" sz="1200" dirty="0" smtClean="0"/>
                        <a:t>Variance</a:t>
                      </a:r>
                      <a:endParaRPr lang="en-US" sz="1200" dirty="0"/>
                    </a:p>
                  </a:txBody>
                  <a:tcPr/>
                </a:tc>
                <a:tc>
                  <a:txBody>
                    <a:bodyPr/>
                    <a:lstStyle/>
                    <a:p>
                      <a:pPr algn="ctr"/>
                      <a:endParaRPr lang="en-US" sz="1200" dirty="0"/>
                    </a:p>
                  </a:txBody>
                  <a:tcPr/>
                </a:tc>
                <a:tc>
                  <a:txBody>
                    <a:bodyPr/>
                    <a:lstStyle/>
                    <a:p>
                      <a:pPr algn="ctr"/>
                      <a:endParaRPr lang="en-US" sz="1200" dirty="0"/>
                    </a:p>
                  </a:txBody>
                  <a:tcPr/>
                </a:tc>
              </a:tr>
              <a:tr h="227283">
                <a:tc>
                  <a:txBody>
                    <a:bodyPr/>
                    <a:lstStyle/>
                    <a:p>
                      <a:r>
                        <a:rPr lang="en-US" sz="1200" dirty="0" smtClean="0"/>
                        <a:t>Ticket Sales</a:t>
                      </a:r>
                      <a:endParaRPr lang="en-US" sz="1200" dirty="0"/>
                    </a:p>
                  </a:txBody>
                  <a:tcPr/>
                </a:tc>
                <a:tc>
                  <a:txBody>
                    <a:bodyPr/>
                    <a:lstStyle/>
                    <a:p>
                      <a:pPr algn="ctr"/>
                      <a:r>
                        <a:rPr lang="en-US" sz="1200" dirty="0" smtClean="0"/>
                        <a:t>16</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(1)</a:t>
                      </a:r>
                      <a:endParaRPr lang="en-US" sz="1200" dirty="0"/>
                    </a:p>
                  </a:txBody>
                  <a:tcPr/>
                </a:tc>
                <a:tc rowSpan="2">
                  <a:txBody>
                    <a:bodyPr/>
                    <a:lstStyle/>
                    <a:p>
                      <a:pPr algn="ctr"/>
                      <a:endParaRPr lang="en-US" sz="1200" dirty="0"/>
                    </a:p>
                  </a:txBody>
                  <a:tcPr anchor="ctr"/>
                </a:tc>
                <a:tc rowSpan="2">
                  <a:txBody>
                    <a:bodyPr/>
                    <a:lstStyle/>
                    <a:p>
                      <a:pPr algn="ctr"/>
                      <a:endParaRPr lang="en-US" sz="1200" dirty="0"/>
                    </a:p>
                  </a:txBody>
                  <a:tcPr anchor="ctr"/>
                </a:tc>
              </a:tr>
              <a:tr h="312514">
                <a:tc>
                  <a:txBody>
                    <a:bodyPr/>
                    <a:lstStyle/>
                    <a:p>
                      <a:r>
                        <a:rPr lang="en-US" sz="1200" dirty="0" smtClean="0"/>
                        <a:t>Ticket Revenue</a:t>
                      </a:r>
                      <a:endParaRPr lang="en-US" sz="1200" dirty="0"/>
                    </a:p>
                  </a:txBody>
                  <a:tcPr/>
                </a:tc>
                <a:tc>
                  <a:txBody>
                    <a:bodyPr/>
                    <a:lstStyle/>
                    <a:p>
                      <a:pPr algn="ctr"/>
                      <a:r>
                        <a:rPr lang="en-US" sz="1200" dirty="0" smtClean="0"/>
                        <a:t>$1400</a:t>
                      </a:r>
                      <a:endParaRPr lang="en-US" sz="1200" dirty="0"/>
                    </a:p>
                  </a:txBody>
                  <a:tcPr/>
                </a:tc>
                <a:tc>
                  <a:txBody>
                    <a:bodyPr/>
                    <a:lstStyle/>
                    <a:p>
                      <a:pPr algn="ctr"/>
                      <a:r>
                        <a:rPr lang="en-US" sz="1200" dirty="0" smtClean="0"/>
                        <a:t>$1500</a:t>
                      </a:r>
                      <a:endParaRPr lang="en-US" sz="1200" dirty="0"/>
                    </a:p>
                  </a:txBody>
                  <a:tcPr/>
                </a:tc>
                <a:tc>
                  <a:txBody>
                    <a:bodyPr/>
                    <a:lstStyle/>
                    <a:p>
                      <a:pPr algn="ctr"/>
                      <a:r>
                        <a:rPr lang="en-US" sz="1200" dirty="0" smtClean="0"/>
                        <a:t>$(200)</a:t>
                      </a:r>
                      <a:endParaRPr lang="en-US" sz="1200" dirty="0"/>
                    </a:p>
                  </a:txBody>
                  <a:tcPr/>
                </a:tc>
                <a:tc vMerge="1">
                  <a:txBody>
                    <a:bodyPr/>
                    <a:lstStyle/>
                    <a:p>
                      <a:pPr algn="ctr"/>
                      <a:endParaRPr lang="en-US" sz="1200" dirty="0"/>
                    </a:p>
                  </a:txBody>
                  <a:tcPr/>
                </a:tc>
                <a:tc vMerge="1">
                  <a:txBody>
                    <a:bodyPr/>
                    <a:lstStyle/>
                    <a:p>
                      <a:pPr algn="ctr"/>
                      <a:endParaRPr lang="en-US" sz="1200"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921909632"/>
              </p:ext>
            </p:extLst>
          </p:nvPr>
        </p:nvGraphicFramePr>
        <p:xfrm>
          <a:off x="2057401" y="4060371"/>
          <a:ext cx="6400800" cy="861154"/>
        </p:xfrm>
        <a:graphic>
          <a:graphicData uri="http://schemas.openxmlformats.org/drawingml/2006/table">
            <a:tbl>
              <a:tblPr firstRow="1" bandRow="1">
                <a:tableStyleId>{69D073F8-1565-44D7-B386-08B59EADF2EE}</a:tableStyleId>
              </a:tblPr>
              <a:tblGrid>
                <a:gridCol w="1294545"/>
                <a:gridCol w="1078787"/>
                <a:gridCol w="1006867"/>
                <a:gridCol w="1006867"/>
                <a:gridCol w="1023133"/>
                <a:gridCol w="990601"/>
              </a:tblGrid>
              <a:tr h="227283">
                <a:tc>
                  <a:txBody>
                    <a:bodyPr/>
                    <a:lstStyle/>
                    <a:p>
                      <a:endParaRPr lang="en-US" sz="1200" dirty="0"/>
                    </a:p>
                  </a:txBody>
                  <a:tcPr/>
                </a:tc>
                <a:tc>
                  <a:txBody>
                    <a:bodyPr/>
                    <a:lstStyle/>
                    <a:p>
                      <a:pPr algn="ctr"/>
                      <a:r>
                        <a:rPr lang="en-US" sz="1200" dirty="0" smtClean="0"/>
                        <a:t>Actual</a:t>
                      </a:r>
                      <a:endParaRPr lang="en-US" sz="1200" dirty="0"/>
                    </a:p>
                  </a:txBody>
                  <a:tcPr/>
                </a:tc>
                <a:tc>
                  <a:txBody>
                    <a:bodyPr/>
                    <a:lstStyle/>
                    <a:p>
                      <a:pPr algn="ctr"/>
                      <a:r>
                        <a:rPr lang="en-US" sz="1200" dirty="0" smtClean="0"/>
                        <a:t>Reported</a:t>
                      </a:r>
                      <a:endParaRPr lang="en-US" sz="1200" dirty="0"/>
                    </a:p>
                  </a:txBody>
                  <a:tcPr/>
                </a:tc>
                <a:tc>
                  <a:txBody>
                    <a:bodyPr/>
                    <a:lstStyle/>
                    <a:p>
                      <a:pPr algn="ctr"/>
                      <a:r>
                        <a:rPr lang="en-US" sz="1200" dirty="0" smtClean="0"/>
                        <a:t>Variance</a:t>
                      </a:r>
                      <a:endParaRPr lang="en-US" sz="1200" dirty="0"/>
                    </a:p>
                  </a:txBody>
                  <a:tcPr/>
                </a:tc>
                <a:tc>
                  <a:txBody>
                    <a:bodyPr/>
                    <a:lstStyle/>
                    <a:p>
                      <a:pPr algn="ctr"/>
                      <a:endParaRPr lang="en-US" sz="1200" dirty="0"/>
                    </a:p>
                  </a:txBody>
                  <a:tcPr/>
                </a:tc>
                <a:tc>
                  <a:txBody>
                    <a:bodyPr/>
                    <a:lstStyle/>
                    <a:p>
                      <a:pPr algn="ctr"/>
                      <a:endParaRPr lang="en-US" sz="1200" dirty="0"/>
                    </a:p>
                  </a:txBody>
                  <a:tcPr/>
                </a:tc>
              </a:tr>
              <a:tr h="227283">
                <a:tc>
                  <a:txBody>
                    <a:bodyPr/>
                    <a:lstStyle/>
                    <a:p>
                      <a:r>
                        <a:rPr lang="en-US" sz="1200" dirty="0" smtClean="0"/>
                        <a:t>Ticket Sales</a:t>
                      </a:r>
                      <a:endParaRPr lang="en-US" sz="1200" dirty="0"/>
                    </a:p>
                  </a:txBody>
                  <a:tcPr/>
                </a:tc>
                <a:tc>
                  <a:txBody>
                    <a:bodyPr/>
                    <a:lstStyle/>
                    <a:p>
                      <a:pPr algn="ctr"/>
                      <a:r>
                        <a:rPr lang="en-US" sz="1200" dirty="0" smtClean="0"/>
                        <a:t>25</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(10)</a:t>
                      </a:r>
                      <a:endParaRPr lang="en-US" sz="1200" dirty="0"/>
                    </a:p>
                  </a:txBody>
                  <a:tcPr/>
                </a:tc>
                <a:tc rowSpan="2">
                  <a:txBody>
                    <a:bodyPr/>
                    <a:lstStyle/>
                    <a:p>
                      <a:pPr algn="ctr"/>
                      <a:endParaRPr lang="en-US" sz="1200" dirty="0"/>
                    </a:p>
                  </a:txBody>
                  <a:tcPr anchor="ctr"/>
                </a:tc>
                <a:tc rowSpan="2">
                  <a:txBody>
                    <a:bodyPr/>
                    <a:lstStyle/>
                    <a:p>
                      <a:pPr algn="ctr"/>
                      <a:endParaRPr lang="en-US" sz="1200" dirty="0"/>
                    </a:p>
                  </a:txBody>
                  <a:tcPr anchor="ctr"/>
                </a:tc>
              </a:tr>
              <a:tr h="312514">
                <a:tc>
                  <a:txBody>
                    <a:bodyPr/>
                    <a:lstStyle/>
                    <a:p>
                      <a:r>
                        <a:rPr lang="en-US" sz="1200" dirty="0" smtClean="0"/>
                        <a:t>Ticket Revenue</a:t>
                      </a:r>
                      <a:endParaRPr lang="en-US" sz="1200" dirty="0"/>
                    </a:p>
                  </a:txBody>
                  <a:tcPr/>
                </a:tc>
                <a:tc>
                  <a:txBody>
                    <a:bodyPr/>
                    <a:lstStyle/>
                    <a:p>
                      <a:pPr algn="ctr"/>
                      <a:r>
                        <a:rPr lang="en-US" sz="1200" dirty="0" smtClean="0"/>
                        <a:t>$2500</a:t>
                      </a:r>
                      <a:endParaRPr lang="en-US" sz="1200" dirty="0"/>
                    </a:p>
                  </a:txBody>
                  <a:tcPr/>
                </a:tc>
                <a:tc>
                  <a:txBody>
                    <a:bodyPr/>
                    <a:lstStyle/>
                    <a:p>
                      <a:pPr algn="ctr"/>
                      <a:r>
                        <a:rPr lang="en-US" sz="1200" dirty="0" smtClean="0"/>
                        <a:t>$1500</a:t>
                      </a:r>
                      <a:endParaRPr lang="en-US" sz="1200" dirty="0"/>
                    </a:p>
                  </a:txBody>
                  <a:tcPr/>
                </a:tc>
                <a:tc>
                  <a:txBody>
                    <a:bodyPr/>
                    <a:lstStyle/>
                    <a:p>
                      <a:pPr algn="ctr"/>
                      <a:r>
                        <a:rPr lang="en-US" sz="1200" dirty="0" smtClean="0"/>
                        <a:t>$(1000)</a:t>
                      </a:r>
                      <a:endParaRPr lang="en-US" sz="1200" dirty="0"/>
                    </a:p>
                  </a:txBody>
                  <a:tcPr/>
                </a:tc>
                <a:tc vMerge="1">
                  <a:txBody>
                    <a:bodyPr/>
                    <a:lstStyle/>
                    <a:p>
                      <a:pPr algn="ctr"/>
                      <a:endParaRPr lang="en-US" sz="1200" dirty="0"/>
                    </a:p>
                  </a:txBody>
                  <a:tcPr/>
                </a:tc>
                <a:tc vMerge="1">
                  <a:txBody>
                    <a:bodyPr/>
                    <a:lstStyle/>
                    <a:p>
                      <a:pPr algn="ctr"/>
                      <a:endParaRPr lang="en-US" sz="12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66173765"/>
              </p:ext>
            </p:extLst>
          </p:nvPr>
        </p:nvGraphicFramePr>
        <p:xfrm>
          <a:off x="2057400" y="5214256"/>
          <a:ext cx="6400800" cy="861154"/>
        </p:xfrm>
        <a:graphic>
          <a:graphicData uri="http://schemas.openxmlformats.org/drawingml/2006/table">
            <a:tbl>
              <a:tblPr firstRow="1" bandRow="1">
                <a:tableStyleId>{69D073F8-1565-44D7-B386-08B59EADF2EE}</a:tableStyleId>
              </a:tblPr>
              <a:tblGrid>
                <a:gridCol w="1294545"/>
                <a:gridCol w="1078787"/>
                <a:gridCol w="1006867"/>
                <a:gridCol w="1006867"/>
                <a:gridCol w="1023134"/>
                <a:gridCol w="990600"/>
              </a:tblGrid>
              <a:tr h="227283">
                <a:tc>
                  <a:txBody>
                    <a:bodyPr/>
                    <a:lstStyle/>
                    <a:p>
                      <a:endParaRPr lang="en-US" sz="1200" dirty="0"/>
                    </a:p>
                  </a:txBody>
                  <a:tcPr/>
                </a:tc>
                <a:tc>
                  <a:txBody>
                    <a:bodyPr/>
                    <a:lstStyle/>
                    <a:p>
                      <a:pPr algn="ctr"/>
                      <a:r>
                        <a:rPr lang="en-US" sz="1200" dirty="0" smtClean="0"/>
                        <a:t>Actual</a:t>
                      </a:r>
                      <a:endParaRPr lang="en-US" sz="1200" dirty="0"/>
                    </a:p>
                  </a:txBody>
                  <a:tcPr/>
                </a:tc>
                <a:tc>
                  <a:txBody>
                    <a:bodyPr/>
                    <a:lstStyle/>
                    <a:p>
                      <a:pPr algn="ctr"/>
                      <a:r>
                        <a:rPr lang="en-US" sz="1200" dirty="0" smtClean="0"/>
                        <a:t>Reported</a:t>
                      </a:r>
                      <a:endParaRPr lang="en-US" sz="1200" dirty="0"/>
                    </a:p>
                  </a:txBody>
                  <a:tcPr/>
                </a:tc>
                <a:tc>
                  <a:txBody>
                    <a:bodyPr/>
                    <a:lstStyle/>
                    <a:p>
                      <a:pPr algn="ctr"/>
                      <a:r>
                        <a:rPr lang="en-US" sz="1200" dirty="0" smtClean="0"/>
                        <a:t>Variance</a:t>
                      </a:r>
                      <a:endParaRPr lang="en-US" sz="1200" dirty="0"/>
                    </a:p>
                  </a:txBody>
                  <a:tcPr/>
                </a:tc>
                <a:tc>
                  <a:txBody>
                    <a:bodyPr/>
                    <a:lstStyle/>
                    <a:p>
                      <a:pPr algn="ctr"/>
                      <a:endParaRPr lang="en-US" sz="1200" dirty="0"/>
                    </a:p>
                  </a:txBody>
                  <a:tcPr/>
                </a:tc>
                <a:tc>
                  <a:txBody>
                    <a:bodyPr/>
                    <a:lstStyle/>
                    <a:p>
                      <a:pPr algn="ctr"/>
                      <a:endParaRPr lang="en-US" sz="1200" dirty="0"/>
                    </a:p>
                  </a:txBody>
                  <a:tcPr/>
                </a:tc>
              </a:tr>
              <a:tr h="227283">
                <a:tc>
                  <a:txBody>
                    <a:bodyPr/>
                    <a:lstStyle/>
                    <a:p>
                      <a:r>
                        <a:rPr lang="en-US" sz="1200" dirty="0" smtClean="0"/>
                        <a:t>Ticket Sales</a:t>
                      </a:r>
                      <a:endParaRPr lang="en-US" sz="1200" dirty="0"/>
                    </a:p>
                  </a:txBody>
                  <a:tcPr/>
                </a:tc>
                <a:tc>
                  <a:txBody>
                    <a:bodyPr/>
                    <a:lstStyle/>
                    <a:p>
                      <a:pPr algn="ctr"/>
                      <a:r>
                        <a:rPr lang="en-US" sz="1200" dirty="0" smtClean="0"/>
                        <a:t>9</a:t>
                      </a:r>
                      <a:endParaRPr lang="en-US" sz="1200" dirty="0"/>
                    </a:p>
                  </a:txBody>
                  <a:tcPr/>
                </a:tc>
                <a:tc>
                  <a:txBody>
                    <a:bodyPr/>
                    <a:lstStyle/>
                    <a:p>
                      <a:pPr algn="ctr"/>
                      <a:r>
                        <a:rPr lang="en-US" sz="1200" dirty="0" smtClean="0"/>
                        <a:t>10</a:t>
                      </a:r>
                      <a:endParaRPr lang="en-US" sz="1200" dirty="0"/>
                    </a:p>
                  </a:txBody>
                  <a:tcPr/>
                </a:tc>
                <a:tc>
                  <a:txBody>
                    <a:bodyPr/>
                    <a:lstStyle/>
                    <a:p>
                      <a:pPr algn="ctr"/>
                      <a:r>
                        <a:rPr lang="en-US" sz="1200" dirty="0" smtClean="0"/>
                        <a:t>(1)</a:t>
                      </a:r>
                      <a:endParaRPr lang="en-US" sz="1200" dirty="0"/>
                    </a:p>
                  </a:txBody>
                  <a:tcPr/>
                </a:tc>
                <a:tc rowSpan="2">
                  <a:txBody>
                    <a:bodyPr/>
                    <a:lstStyle/>
                    <a:p>
                      <a:pPr algn="ctr"/>
                      <a:endParaRPr lang="en-US" sz="1200" dirty="0"/>
                    </a:p>
                  </a:txBody>
                  <a:tcPr anchor="ctr"/>
                </a:tc>
                <a:tc rowSpan="2">
                  <a:txBody>
                    <a:bodyPr/>
                    <a:lstStyle/>
                    <a:p>
                      <a:pPr algn="ctr"/>
                      <a:endParaRPr lang="en-US" sz="1200" dirty="0"/>
                    </a:p>
                  </a:txBody>
                  <a:tcPr anchor="ctr"/>
                </a:tc>
              </a:tr>
              <a:tr h="312514">
                <a:tc>
                  <a:txBody>
                    <a:bodyPr/>
                    <a:lstStyle/>
                    <a:p>
                      <a:r>
                        <a:rPr lang="en-US" sz="1200" dirty="0" smtClean="0"/>
                        <a:t>Ticket Revenue</a:t>
                      </a:r>
                      <a:endParaRPr lang="en-US" sz="1200" dirty="0"/>
                    </a:p>
                  </a:txBody>
                  <a:tcPr/>
                </a:tc>
                <a:tc>
                  <a:txBody>
                    <a:bodyPr/>
                    <a:lstStyle/>
                    <a:p>
                      <a:pPr algn="ctr"/>
                      <a:r>
                        <a:rPr lang="en-US" sz="1200" dirty="0" smtClean="0"/>
                        <a:t>$900</a:t>
                      </a:r>
                      <a:endParaRPr lang="en-US" sz="1200" dirty="0"/>
                    </a:p>
                  </a:txBody>
                  <a:tcPr/>
                </a:tc>
                <a:tc>
                  <a:txBody>
                    <a:bodyPr/>
                    <a:lstStyle/>
                    <a:p>
                      <a:pPr algn="ctr"/>
                      <a:r>
                        <a:rPr lang="en-US" sz="1200" dirty="0" smtClean="0"/>
                        <a:t>$1000</a:t>
                      </a:r>
                      <a:endParaRPr lang="en-US" sz="1200" dirty="0"/>
                    </a:p>
                  </a:txBody>
                  <a:tcPr/>
                </a:tc>
                <a:tc>
                  <a:txBody>
                    <a:bodyPr/>
                    <a:lstStyle/>
                    <a:p>
                      <a:pPr algn="ctr"/>
                      <a:r>
                        <a:rPr lang="en-US" sz="1200" dirty="0" smtClean="0"/>
                        <a:t>$(100)</a:t>
                      </a:r>
                      <a:endParaRPr lang="en-US" sz="1200" dirty="0"/>
                    </a:p>
                  </a:txBody>
                  <a:tcPr/>
                </a:tc>
                <a:tc vMerge="1">
                  <a:txBody>
                    <a:bodyPr/>
                    <a:lstStyle/>
                    <a:p>
                      <a:pPr algn="ctr"/>
                      <a:endParaRPr lang="en-US" sz="1200" dirty="0"/>
                    </a:p>
                  </a:txBody>
                  <a:tcPr/>
                </a:tc>
                <a:tc vMerge="1">
                  <a:txBody>
                    <a:bodyPr/>
                    <a:lstStyle/>
                    <a:p>
                      <a:pPr algn="ctr"/>
                      <a:endParaRPr lang="en-US" sz="1200" dirty="0"/>
                    </a:p>
                  </a:txBody>
                  <a:tcPr/>
                </a:tc>
              </a:tr>
            </a:tbl>
          </a:graphicData>
        </a:graphic>
      </p:graphicFrame>
      <p:sp>
        <p:nvSpPr>
          <p:cNvPr id="4" name="Rectangle 3"/>
          <p:cNvSpPr/>
          <p:nvPr/>
        </p:nvSpPr>
        <p:spPr bwMode="ltGray">
          <a:xfrm>
            <a:off x="6662057" y="1757451"/>
            <a:ext cx="1447800" cy="533400"/>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Georgia" pitchFamily="18" charset="0"/>
              </a:rPr>
              <a:t>Ideal</a:t>
            </a:r>
          </a:p>
        </p:txBody>
      </p:sp>
      <p:sp>
        <p:nvSpPr>
          <p:cNvPr id="12" name="Rectangle 11"/>
          <p:cNvSpPr/>
          <p:nvPr/>
        </p:nvSpPr>
        <p:spPr bwMode="ltGray">
          <a:xfrm>
            <a:off x="6662057" y="3041374"/>
            <a:ext cx="1447800" cy="533400"/>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Georgia" pitchFamily="18" charset="0"/>
              </a:rPr>
              <a:t>Error and Mistakes</a:t>
            </a:r>
          </a:p>
        </p:txBody>
      </p:sp>
      <p:sp>
        <p:nvSpPr>
          <p:cNvPr id="16" name="Rectangle 15"/>
          <p:cNvSpPr/>
          <p:nvPr/>
        </p:nvSpPr>
        <p:spPr bwMode="ltGray">
          <a:xfrm>
            <a:off x="6662057" y="4337956"/>
            <a:ext cx="1447800" cy="533400"/>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Georgia" pitchFamily="18" charset="0"/>
              </a:rPr>
              <a:t>Theft</a:t>
            </a:r>
          </a:p>
        </p:txBody>
      </p:sp>
      <p:sp>
        <p:nvSpPr>
          <p:cNvPr id="17" name="Rectangle 16"/>
          <p:cNvSpPr/>
          <p:nvPr/>
        </p:nvSpPr>
        <p:spPr bwMode="ltGray">
          <a:xfrm>
            <a:off x="6667501" y="5480956"/>
            <a:ext cx="1447800" cy="533400"/>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Georgia" pitchFamily="18" charset="0"/>
              </a:rPr>
              <a:t>Fraud</a:t>
            </a:r>
          </a:p>
        </p:txBody>
      </p:sp>
    </p:spTree>
    <p:extLst>
      <p:ext uri="{BB962C8B-B14F-4D97-AF65-F5344CB8AC3E}">
        <p14:creationId xmlns:p14="http://schemas.microsoft.com/office/powerpoint/2010/main" val="361469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Boss Mode</a:t>
            </a:r>
            <a:endParaRPr lang="en-US" b="0" i="0" dirty="0"/>
          </a:p>
        </p:txBody>
      </p:sp>
      <p:sp>
        <p:nvSpPr>
          <p:cNvPr id="3" name="Content Placeholder 2"/>
          <p:cNvSpPr>
            <a:spLocks noGrp="1"/>
          </p:cNvSpPr>
          <p:nvPr>
            <p:ph sz="quarter" idx="15"/>
          </p:nvPr>
        </p:nvSpPr>
        <p:spPr>
          <a:xfrm>
            <a:off x="533400" y="1295400"/>
            <a:ext cx="8077200" cy="4876800"/>
          </a:xfrm>
        </p:spPr>
        <p:txBody>
          <a:bodyPr/>
          <a:lstStyle/>
          <a:p>
            <a:pPr lvl="2"/>
            <a:r>
              <a:rPr lang="en-US" dirty="0" smtClean="0"/>
              <a:t>Day 1</a:t>
            </a:r>
          </a:p>
          <a:p>
            <a:pPr lvl="2"/>
            <a:endParaRPr lang="en-US" dirty="0"/>
          </a:p>
          <a:p>
            <a:pPr lvl="2"/>
            <a:endParaRPr lang="en-US" dirty="0" smtClean="0"/>
          </a:p>
          <a:p>
            <a:pPr lvl="2"/>
            <a:r>
              <a:rPr lang="en-US" dirty="0" smtClean="0"/>
              <a:t>Day 2</a:t>
            </a:r>
          </a:p>
          <a:p>
            <a:pPr lvl="2"/>
            <a:endParaRPr lang="en-US" dirty="0"/>
          </a:p>
          <a:p>
            <a:pPr lvl="2"/>
            <a:endParaRPr lang="en-US" dirty="0" smtClean="0"/>
          </a:p>
          <a:p>
            <a:pPr lvl="2"/>
            <a:r>
              <a:rPr lang="en-US" dirty="0" smtClean="0"/>
              <a:t>Day 3</a:t>
            </a:r>
          </a:p>
          <a:p>
            <a:pPr lvl="2"/>
            <a:endParaRPr lang="en-US" dirty="0"/>
          </a:p>
          <a:p>
            <a:pPr lvl="2"/>
            <a:endParaRPr lang="en-US" dirty="0" smtClean="0"/>
          </a:p>
          <a:p>
            <a:pPr lvl="2"/>
            <a:r>
              <a:rPr lang="en-US" dirty="0" smtClean="0"/>
              <a:t>Day 4</a:t>
            </a:r>
            <a:endParaRPr lang="en-US" dirty="0"/>
          </a:p>
        </p:txBody>
      </p:sp>
      <p:sp>
        <p:nvSpPr>
          <p:cNvPr id="7" name="Slide Number Placeholder 6"/>
          <p:cNvSpPr>
            <a:spLocks noGrp="1"/>
          </p:cNvSpPr>
          <p:nvPr>
            <p:ph type="sldNum" sz="quarter" idx="4"/>
          </p:nvPr>
        </p:nvSpPr>
        <p:spPr/>
        <p:txBody>
          <a:bodyPr/>
          <a:lstStyle/>
          <a:p>
            <a:fld id="{9EBD5762-3BDC-484D-9503-7EA6D5A9A8CE}" type="slidenum">
              <a:rPr lang="en-US" smtClean="0"/>
              <a:pPr/>
              <a:t>8</a:t>
            </a:fld>
            <a:endParaRPr lang="en-US" dirty="0"/>
          </a:p>
        </p:txBody>
      </p:sp>
      <p:sp>
        <p:nvSpPr>
          <p:cNvPr id="9" name="Footer Placeholder 8"/>
          <p:cNvSpPr>
            <a:spLocks noGrp="1"/>
          </p:cNvSpPr>
          <p:nvPr>
            <p:ph type="ftr" sz="quarter" idx="3"/>
          </p:nvPr>
        </p:nvSpPr>
        <p:spPr/>
        <p:txBody>
          <a:bodyPr/>
          <a:lstStyle/>
          <a:p>
            <a:endParaRPr lang="en-US" dirty="0"/>
          </a:p>
        </p:txBody>
      </p:sp>
      <p:graphicFrame>
        <p:nvGraphicFramePr>
          <p:cNvPr id="5" name="Table 4"/>
          <p:cNvGraphicFramePr>
            <a:graphicFrameLocks noGrp="1"/>
          </p:cNvGraphicFramePr>
          <p:nvPr/>
        </p:nvGraphicFramePr>
        <p:xfrm>
          <a:off x="1981200" y="1447800"/>
          <a:ext cx="6477000" cy="861154"/>
        </p:xfrm>
        <a:graphic>
          <a:graphicData uri="http://schemas.openxmlformats.org/drawingml/2006/table">
            <a:tbl>
              <a:tblPr firstRow="1" bandRow="1">
                <a:tableStyleId>{69D073F8-1565-44D7-B386-08B59EADF2EE}</a:tableStyleId>
              </a:tblPr>
              <a:tblGrid>
                <a:gridCol w="1309956"/>
                <a:gridCol w="1091629"/>
                <a:gridCol w="1018854"/>
                <a:gridCol w="1018854"/>
                <a:gridCol w="1101272"/>
                <a:gridCol w="936435"/>
              </a:tblGrid>
              <a:tr h="227283">
                <a:tc>
                  <a:txBody>
                    <a:bodyPr/>
                    <a:lstStyle/>
                    <a:p>
                      <a:endParaRPr lang="en-US" sz="1200" dirty="0"/>
                    </a:p>
                  </a:txBody>
                  <a:tcPr/>
                </a:tc>
                <a:tc>
                  <a:txBody>
                    <a:bodyPr/>
                    <a:lstStyle/>
                    <a:p>
                      <a:pPr algn="ctr"/>
                      <a:r>
                        <a:rPr lang="en-US" sz="1200" dirty="0" smtClean="0"/>
                        <a:t>Actual</a:t>
                      </a:r>
                      <a:endParaRPr lang="en-US" sz="1200" dirty="0"/>
                    </a:p>
                  </a:txBody>
                  <a:tcPr/>
                </a:tc>
                <a:tc>
                  <a:txBody>
                    <a:bodyPr/>
                    <a:lstStyle/>
                    <a:p>
                      <a:pPr algn="ctr"/>
                      <a:r>
                        <a:rPr lang="en-US" sz="1200" dirty="0" smtClean="0"/>
                        <a:t>Reported</a:t>
                      </a:r>
                      <a:endParaRPr lang="en-US" sz="1200" dirty="0"/>
                    </a:p>
                  </a:txBody>
                  <a:tcPr/>
                </a:tc>
                <a:tc>
                  <a:txBody>
                    <a:bodyPr/>
                    <a:lstStyle/>
                    <a:p>
                      <a:pPr algn="ctr"/>
                      <a:r>
                        <a:rPr lang="en-US" sz="1200" dirty="0" smtClean="0"/>
                        <a:t>Variance</a:t>
                      </a:r>
                      <a:endParaRPr lang="en-US" sz="1200" dirty="0"/>
                    </a:p>
                  </a:txBody>
                  <a:tcPr/>
                </a:tc>
                <a:tc>
                  <a:txBody>
                    <a:bodyPr/>
                    <a:lstStyle/>
                    <a:p>
                      <a:pPr algn="ctr"/>
                      <a:r>
                        <a:rPr lang="en-US" sz="1200" baseline="0" dirty="0" smtClean="0"/>
                        <a:t>Real Score</a:t>
                      </a:r>
                      <a:endParaRPr lang="en-US" sz="1200" dirty="0"/>
                    </a:p>
                  </a:txBody>
                  <a:tcPr/>
                </a:tc>
                <a:tc>
                  <a:txBody>
                    <a:bodyPr/>
                    <a:lstStyle/>
                    <a:p>
                      <a:pPr algn="ctr"/>
                      <a:r>
                        <a:rPr lang="en-US" sz="1200" dirty="0" smtClean="0"/>
                        <a:t>Reported</a:t>
                      </a:r>
                      <a:endParaRPr lang="en-US" sz="1200" dirty="0"/>
                    </a:p>
                  </a:txBody>
                  <a:tcPr/>
                </a:tc>
              </a:tr>
              <a:tr h="227283">
                <a:tc>
                  <a:txBody>
                    <a:bodyPr/>
                    <a:lstStyle/>
                    <a:p>
                      <a:r>
                        <a:rPr lang="en-US" sz="1200" dirty="0" smtClean="0"/>
                        <a:t>Ticket Sales</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0</a:t>
                      </a:r>
                      <a:endParaRPr lang="en-US" sz="1200" dirty="0"/>
                    </a:p>
                  </a:txBody>
                  <a:tcPr/>
                </a:tc>
                <a:tc rowSpan="2">
                  <a:txBody>
                    <a:bodyPr/>
                    <a:lstStyle/>
                    <a:p>
                      <a:pPr algn="ctr"/>
                      <a:r>
                        <a:rPr lang="en-US" sz="1200" dirty="0" smtClean="0"/>
                        <a:t>Excellent</a:t>
                      </a:r>
                      <a:endParaRPr lang="en-US" sz="1200" dirty="0"/>
                    </a:p>
                  </a:txBody>
                  <a:tcPr anchor="ctr"/>
                </a:tc>
                <a:tc rowSpan="2">
                  <a:txBody>
                    <a:bodyPr/>
                    <a:lstStyle/>
                    <a:p>
                      <a:pPr algn="ctr"/>
                      <a:r>
                        <a:rPr lang="en-US" sz="1200" dirty="0" smtClean="0"/>
                        <a:t>Excellent</a:t>
                      </a:r>
                      <a:endParaRPr lang="en-US" sz="1200" dirty="0"/>
                    </a:p>
                  </a:txBody>
                  <a:tcPr anchor="ctr"/>
                </a:tc>
              </a:tr>
              <a:tr h="312514">
                <a:tc>
                  <a:txBody>
                    <a:bodyPr/>
                    <a:lstStyle/>
                    <a:p>
                      <a:r>
                        <a:rPr lang="en-US" sz="1200" dirty="0" smtClean="0"/>
                        <a:t>Ticket Revenue</a:t>
                      </a:r>
                      <a:endParaRPr lang="en-US" sz="1200" dirty="0"/>
                    </a:p>
                  </a:txBody>
                  <a:tcPr/>
                </a:tc>
                <a:tc>
                  <a:txBody>
                    <a:bodyPr/>
                    <a:lstStyle/>
                    <a:p>
                      <a:pPr algn="ctr"/>
                      <a:r>
                        <a:rPr lang="en-US" sz="1200" dirty="0" smtClean="0"/>
                        <a:t>$1500</a:t>
                      </a:r>
                      <a:endParaRPr lang="en-US" sz="1200" dirty="0"/>
                    </a:p>
                  </a:txBody>
                  <a:tcPr/>
                </a:tc>
                <a:tc>
                  <a:txBody>
                    <a:bodyPr/>
                    <a:lstStyle/>
                    <a:p>
                      <a:pPr algn="ctr"/>
                      <a:r>
                        <a:rPr lang="en-US" sz="1200" dirty="0" smtClean="0"/>
                        <a:t>$1500</a:t>
                      </a:r>
                      <a:endParaRPr lang="en-US" sz="1200" dirty="0"/>
                    </a:p>
                  </a:txBody>
                  <a:tcPr/>
                </a:tc>
                <a:tc>
                  <a:txBody>
                    <a:bodyPr/>
                    <a:lstStyle/>
                    <a:p>
                      <a:pPr algn="ctr"/>
                      <a:r>
                        <a:rPr lang="en-US" sz="1200" dirty="0" smtClean="0"/>
                        <a:t>$0</a:t>
                      </a:r>
                      <a:endParaRPr lang="en-US" sz="1200" dirty="0"/>
                    </a:p>
                  </a:txBody>
                  <a:tcPr/>
                </a:tc>
                <a:tc vMerge="1">
                  <a:txBody>
                    <a:bodyPr/>
                    <a:lstStyle/>
                    <a:p>
                      <a:pPr algn="ctr"/>
                      <a:endParaRPr lang="en-US" sz="1200" dirty="0"/>
                    </a:p>
                  </a:txBody>
                  <a:tcPr/>
                </a:tc>
                <a:tc vMerge="1">
                  <a:txBody>
                    <a:bodyPr/>
                    <a:lstStyle/>
                    <a:p>
                      <a:pPr algn="ctr"/>
                      <a:endParaRPr lang="en-US" sz="12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21360033"/>
              </p:ext>
            </p:extLst>
          </p:nvPr>
        </p:nvGraphicFramePr>
        <p:xfrm>
          <a:off x="1959425" y="2743200"/>
          <a:ext cx="6498774" cy="861154"/>
        </p:xfrm>
        <a:graphic>
          <a:graphicData uri="http://schemas.openxmlformats.org/drawingml/2006/table">
            <a:tbl>
              <a:tblPr firstRow="1" bandRow="1">
                <a:tableStyleId>{69D073F8-1565-44D7-B386-08B59EADF2EE}</a:tableStyleId>
              </a:tblPr>
              <a:tblGrid>
                <a:gridCol w="1314359"/>
                <a:gridCol w="1095299"/>
                <a:gridCol w="1022279"/>
                <a:gridCol w="1022279"/>
                <a:gridCol w="1053959"/>
                <a:gridCol w="990599"/>
              </a:tblGrid>
              <a:tr h="227283">
                <a:tc>
                  <a:txBody>
                    <a:bodyPr/>
                    <a:lstStyle/>
                    <a:p>
                      <a:endParaRPr lang="en-US" sz="1200" dirty="0"/>
                    </a:p>
                  </a:txBody>
                  <a:tcPr/>
                </a:tc>
                <a:tc>
                  <a:txBody>
                    <a:bodyPr/>
                    <a:lstStyle/>
                    <a:p>
                      <a:pPr algn="ctr"/>
                      <a:r>
                        <a:rPr lang="en-US" sz="1200" dirty="0" smtClean="0"/>
                        <a:t>Actual</a:t>
                      </a:r>
                      <a:endParaRPr lang="en-US" sz="1200" dirty="0"/>
                    </a:p>
                  </a:txBody>
                  <a:tcPr/>
                </a:tc>
                <a:tc>
                  <a:txBody>
                    <a:bodyPr/>
                    <a:lstStyle/>
                    <a:p>
                      <a:pPr algn="ctr"/>
                      <a:r>
                        <a:rPr lang="en-US" sz="1200" dirty="0" smtClean="0"/>
                        <a:t>Reported</a:t>
                      </a:r>
                      <a:endParaRPr lang="en-US" sz="1200" dirty="0"/>
                    </a:p>
                  </a:txBody>
                  <a:tcPr/>
                </a:tc>
                <a:tc>
                  <a:txBody>
                    <a:bodyPr/>
                    <a:lstStyle/>
                    <a:p>
                      <a:pPr algn="ctr"/>
                      <a:r>
                        <a:rPr lang="en-US" sz="1200" dirty="0" smtClean="0"/>
                        <a:t>Variance</a:t>
                      </a:r>
                      <a:endParaRPr lang="en-US" sz="1200" dirty="0"/>
                    </a:p>
                  </a:txBody>
                  <a:tcPr/>
                </a:tc>
                <a:tc>
                  <a:txBody>
                    <a:bodyPr/>
                    <a:lstStyle/>
                    <a:p>
                      <a:pPr algn="ctr"/>
                      <a:r>
                        <a:rPr lang="en-US" sz="1200" baseline="0" dirty="0" smtClean="0"/>
                        <a:t>Real Score</a:t>
                      </a:r>
                      <a:endParaRPr lang="en-US" sz="1200" dirty="0"/>
                    </a:p>
                  </a:txBody>
                  <a:tcPr/>
                </a:tc>
                <a:tc>
                  <a:txBody>
                    <a:bodyPr/>
                    <a:lstStyle/>
                    <a:p>
                      <a:pPr algn="ctr"/>
                      <a:r>
                        <a:rPr lang="en-US" sz="1200" dirty="0" smtClean="0"/>
                        <a:t>Reported</a:t>
                      </a:r>
                      <a:endParaRPr lang="en-US" sz="1200" dirty="0"/>
                    </a:p>
                  </a:txBody>
                  <a:tcPr/>
                </a:tc>
              </a:tr>
              <a:tr h="227283">
                <a:tc>
                  <a:txBody>
                    <a:bodyPr/>
                    <a:lstStyle/>
                    <a:p>
                      <a:r>
                        <a:rPr lang="en-US" sz="1200" dirty="0" smtClean="0"/>
                        <a:t>Ticket Sales</a:t>
                      </a:r>
                      <a:endParaRPr lang="en-US" sz="1200" dirty="0"/>
                    </a:p>
                  </a:txBody>
                  <a:tcPr/>
                </a:tc>
                <a:tc>
                  <a:txBody>
                    <a:bodyPr/>
                    <a:lstStyle/>
                    <a:p>
                      <a:pPr algn="ctr"/>
                      <a:r>
                        <a:rPr lang="en-US" sz="1200" dirty="0" smtClean="0"/>
                        <a:t>16</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(1)</a:t>
                      </a:r>
                      <a:endParaRPr lang="en-US" sz="1200" dirty="0"/>
                    </a:p>
                  </a:txBody>
                  <a:tcPr/>
                </a:tc>
                <a:tc rowSpan="2">
                  <a:txBody>
                    <a:bodyPr/>
                    <a:lstStyle/>
                    <a:p>
                      <a:pPr algn="ctr"/>
                      <a:r>
                        <a:rPr lang="en-US" sz="1200" dirty="0" smtClean="0"/>
                        <a:t>Excellent</a:t>
                      </a:r>
                      <a:endParaRPr lang="en-US" sz="1200" dirty="0"/>
                    </a:p>
                  </a:txBody>
                  <a:tcPr anchor="ctr"/>
                </a:tc>
                <a:tc rowSpan="2">
                  <a:txBody>
                    <a:bodyPr/>
                    <a:lstStyle/>
                    <a:p>
                      <a:pPr algn="ctr"/>
                      <a:r>
                        <a:rPr lang="en-US" sz="1200" dirty="0" smtClean="0"/>
                        <a:t>Excellent</a:t>
                      </a:r>
                      <a:endParaRPr lang="en-US" sz="1200" dirty="0"/>
                    </a:p>
                  </a:txBody>
                  <a:tcPr anchor="ctr"/>
                </a:tc>
              </a:tr>
              <a:tr h="312514">
                <a:tc>
                  <a:txBody>
                    <a:bodyPr/>
                    <a:lstStyle/>
                    <a:p>
                      <a:r>
                        <a:rPr lang="en-US" sz="1200" dirty="0" smtClean="0"/>
                        <a:t>Ticket Revenue</a:t>
                      </a:r>
                      <a:endParaRPr lang="en-US" sz="1200" dirty="0"/>
                    </a:p>
                  </a:txBody>
                  <a:tcPr/>
                </a:tc>
                <a:tc>
                  <a:txBody>
                    <a:bodyPr/>
                    <a:lstStyle/>
                    <a:p>
                      <a:pPr algn="ctr"/>
                      <a:r>
                        <a:rPr lang="en-US" sz="1200" dirty="0" smtClean="0"/>
                        <a:t>$1400</a:t>
                      </a:r>
                      <a:endParaRPr lang="en-US" sz="1200" dirty="0"/>
                    </a:p>
                  </a:txBody>
                  <a:tcPr/>
                </a:tc>
                <a:tc>
                  <a:txBody>
                    <a:bodyPr/>
                    <a:lstStyle/>
                    <a:p>
                      <a:pPr algn="ctr"/>
                      <a:r>
                        <a:rPr lang="en-US" sz="1200" dirty="0" smtClean="0"/>
                        <a:t>$1500</a:t>
                      </a:r>
                      <a:endParaRPr lang="en-US" sz="1200" dirty="0"/>
                    </a:p>
                  </a:txBody>
                  <a:tcPr/>
                </a:tc>
                <a:tc>
                  <a:txBody>
                    <a:bodyPr/>
                    <a:lstStyle/>
                    <a:p>
                      <a:pPr algn="ctr"/>
                      <a:r>
                        <a:rPr lang="en-US" sz="1200" dirty="0" smtClean="0"/>
                        <a:t>$(200)</a:t>
                      </a:r>
                      <a:endParaRPr lang="en-US" sz="1200" dirty="0"/>
                    </a:p>
                  </a:txBody>
                  <a:tcPr/>
                </a:tc>
                <a:tc vMerge="1">
                  <a:txBody>
                    <a:bodyPr/>
                    <a:lstStyle/>
                    <a:p>
                      <a:pPr algn="ctr"/>
                      <a:endParaRPr lang="en-US" sz="1200" dirty="0"/>
                    </a:p>
                  </a:txBody>
                  <a:tcPr/>
                </a:tc>
                <a:tc vMerge="1">
                  <a:txBody>
                    <a:bodyPr/>
                    <a:lstStyle/>
                    <a:p>
                      <a:pPr algn="ctr"/>
                      <a:endParaRPr lang="en-US" sz="1200" dirty="0"/>
                    </a:p>
                  </a:txBody>
                  <a:tcPr/>
                </a:tc>
              </a:tr>
            </a:tbl>
          </a:graphicData>
        </a:graphic>
      </p:graphicFrame>
      <p:graphicFrame>
        <p:nvGraphicFramePr>
          <p:cNvPr id="14" name="Table 13"/>
          <p:cNvGraphicFramePr>
            <a:graphicFrameLocks noGrp="1"/>
          </p:cNvGraphicFramePr>
          <p:nvPr/>
        </p:nvGraphicFramePr>
        <p:xfrm>
          <a:off x="2057401" y="4060371"/>
          <a:ext cx="6400800" cy="861154"/>
        </p:xfrm>
        <a:graphic>
          <a:graphicData uri="http://schemas.openxmlformats.org/drawingml/2006/table">
            <a:tbl>
              <a:tblPr firstRow="1" bandRow="1">
                <a:tableStyleId>{69D073F8-1565-44D7-B386-08B59EADF2EE}</a:tableStyleId>
              </a:tblPr>
              <a:tblGrid>
                <a:gridCol w="1294545"/>
                <a:gridCol w="1078787"/>
                <a:gridCol w="1006867"/>
                <a:gridCol w="1006867"/>
                <a:gridCol w="1023133"/>
                <a:gridCol w="990601"/>
              </a:tblGrid>
              <a:tr h="227283">
                <a:tc>
                  <a:txBody>
                    <a:bodyPr/>
                    <a:lstStyle/>
                    <a:p>
                      <a:endParaRPr lang="en-US" sz="1200" dirty="0"/>
                    </a:p>
                  </a:txBody>
                  <a:tcPr/>
                </a:tc>
                <a:tc>
                  <a:txBody>
                    <a:bodyPr/>
                    <a:lstStyle/>
                    <a:p>
                      <a:pPr algn="ctr"/>
                      <a:r>
                        <a:rPr lang="en-US" sz="1200" dirty="0" smtClean="0"/>
                        <a:t>Actual</a:t>
                      </a:r>
                      <a:endParaRPr lang="en-US" sz="1200" dirty="0"/>
                    </a:p>
                  </a:txBody>
                  <a:tcPr/>
                </a:tc>
                <a:tc>
                  <a:txBody>
                    <a:bodyPr/>
                    <a:lstStyle/>
                    <a:p>
                      <a:pPr algn="ctr"/>
                      <a:r>
                        <a:rPr lang="en-US" sz="1200" dirty="0" smtClean="0"/>
                        <a:t>Reported</a:t>
                      </a:r>
                      <a:endParaRPr lang="en-US" sz="1200" dirty="0"/>
                    </a:p>
                  </a:txBody>
                  <a:tcPr/>
                </a:tc>
                <a:tc>
                  <a:txBody>
                    <a:bodyPr/>
                    <a:lstStyle/>
                    <a:p>
                      <a:pPr algn="ctr"/>
                      <a:r>
                        <a:rPr lang="en-US" sz="1200" dirty="0" smtClean="0"/>
                        <a:t>Variance</a:t>
                      </a:r>
                      <a:endParaRPr lang="en-US" sz="1200" dirty="0"/>
                    </a:p>
                  </a:txBody>
                  <a:tcPr/>
                </a:tc>
                <a:tc>
                  <a:txBody>
                    <a:bodyPr/>
                    <a:lstStyle/>
                    <a:p>
                      <a:pPr algn="ctr"/>
                      <a:r>
                        <a:rPr lang="en-US" sz="1200" baseline="0" dirty="0" smtClean="0"/>
                        <a:t>Real Score</a:t>
                      </a:r>
                      <a:endParaRPr lang="en-US" sz="1200" dirty="0"/>
                    </a:p>
                  </a:txBody>
                  <a:tcPr/>
                </a:tc>
                <a:tc>
                  <a:txBody>
                    <a:bodyPr/>
                    <a:lstStyle/>
                    <a:p>
                      <a:pPr algn="ctr"/>
                      <a:r>
                        <a:rPr lang="en-US" sz="1200" dirty="0" smtClean="0"/>
                        <a:t>Reported</a:t>
                      </a:r>
                      <a:endParaRPr lang="en-US" sz="1200" dirty="0"/>
                    </a:p>
                  </a:txBody>
                  <a:tcPr/>
                </a:tc>
              </a:tr>
              <a:tr h="227283">
                <a:tc>
                  <a:txBody>
                    <a:bodyPr/>
                    <a:lstStyle/>
                    <a:p>
                      <a:r>
                        <a:rPr lang="en-US" sz="1200" dirty="0" smtClean="0"/>
                        <a:t>Ticket Sales</a:t>
                      </a:r>
                      <a:endParaRPr lang="en-US" sz="1200" dirty="0"/>
                    </a:p>
                  </a:txBody>
                  <a:tcPr/>
                </a:tc>
                <a:tc>
                  <a:txBody>
                    <a:bodyPr/>
                    <a:lstStyle/>
                    <a:p>
                      <a:pPr algn="ctr"/>
                      <a:r>
                        <a:rPr lang="en-US" sz="1200" dirty="0" smtClean="0"/>
                        <a:t>25</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(10)</a:t>
                      </a:r>
                      <a:endParaRPr lang="en-US" sz="1200" dirty="0"/>
                    </a:p>
                  </a:txBody>
                  <a:tcPr/>
                </a:tc>
                <a:tc rowSpan="2">
                  <a:txBody>
                    <a:bodyPr/>
                    <a:lstStyle/>
                    <a:p>
                      <a:pPr algn="ctr"/>
                      <a:r>
                        <a:rPr lang="en-US" sz="1200" dirty="0" smtClean="0"/>
                        <a:t>Excellent</a:t>
                      </a:r>
                      <a:endParaRPr lang="en-US" sz="1200" dirty="0"/>
                    </a:p>
                  </a:txBody>
                  <a:tcPr anchor="ctr"/>
                </a:tc>
                <a:tc rowSpan="2">
                  <a:txBody>
                    <a:bodyPr/>
                    <a:lstStyle/>
                    <a:p>
                      <a:pPr algn="ctr"/>
                      <a:r>
                        <a:rPr lang="en-US" sz="1200" dirty="0" smtClean="0"/>
                        <a:t>Excellent</a:t>
                      </a:r>
                      <a:endParaRPr lang="en-US" sz="1200" dirty="0"/>
                    </a:p>
                  </a:txBody>
                  <a:tcPr anchor="ctr"/>
                </a:tc>
              </a:tr>
              <a:tr h="312514">
                <a:tc>
                  <a:txBody>
                    <a:bodyPr/>
                    <a:lstStyle/>
                    <a:p>
                      <a:r>
                        <a:rPr lang="en-US" sz="1200" dirty="0" smtClean="0"/>
                        <a:t>Ticket Revenue</a:t>
                      </a:r>
                      <a:endParaRPr lang="en-US" sz="1200" dirty="0"/>
                    </a:p>
                  </a:txBody>
                  <a:tcPr/>
                </a:tc>
                <a:tc>
                  <a:txBody>
                    <a:bodyPr/>
                    <a:lstStyle/>
                    <a:p>
                      <a:pPr algn="ctr"/>
                      <a:r>
                        <a:rPr lang="en-US" sz="1200" dirty="0" smtClean="0"/>
                        <a:t>$2500</a:t>
                      </a:r>
                      <a:endParaRPr lang="en-US" sz="1200" dirty="0"/>
                    </a:p>
                  </a:txBody>
                  <a:tcPr/>
                </a:tc>
                <a:tc>
                  <a:txBody>
                    <a:bodyPr/>
                    <a:lstStyle/>
                    <a:p>
                      <a:pPr algn="ctr"/>
                      <a:r>
                        <a:rPr lang="en-US" sz="1200" dirty="0" smtClean="0"/>
                        <a:t>$1500</a:t>
                      </a:r>
                      <a:endParaRPr lang="en-US" sz="1200" dirty="0"/>
                    </a:p>
                  </a:txBody>
                  <a:tcPr/>
                </a:tc>
                <a:tc>
                  <a:txBody>
                    <a:bodyPr/>
                    <a:lstStyle/>
                    <a:p>
                      <a:pPr algn="ctr"/>
                      <a:r>
                        <a:rPr lang="en-US" sz="1200" dirty="0" smtClean="0"/>
                        <a:t>$(1000)</a:t>
                      </a:r>
                      <a:endParaRPr lang="en-US" sz="1200" dirty="0"/>
                    </a:p>
                  </a:txBody>
                  <a:tcPr/>
                </a:tc>
                <a:tc vMerge="1">
                  <a:txBody>
                    <a:bodyPr/>
                    <a:lstStyle/>
                    <a:p>
                      <a:pPr algn="ctr"/>
                      <a:endParaRPr lang="en-US" sz="1200" dirty="0"/>
                    </a:p>
                  </a:txBody>
                  <a:tcPr/>
                </a:tc>
                <a:tc vMerge="1">
                  <a:txBody>
                    <a:bodyPr/>
                    <a:lstStyle/>
                    <a:p>
                      <a:pPr algn="ctr"/>
                      <a:endParaRPr lang="en-US" sz="12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575571603"/>
              </p:ext>
            </p:extLst>
          </p:nvPr>
        </p:nvGraphicFramePr>
        <p:xfrm>
          <a:off x="2057400" y="5214256"/>
          <a:ext cx="6400800" cy="861154"/>
        </p:xfrm>
        <a:graphic>
          <a:graphicData uri="http://schemas.openxmlformats.org/drawingml/2006/table">
            <a:tbl>
              <a:tblPr firstRow="1" bandRow="1">
                <a:tableStyleId>{69D073F8-1565-44D7-B386-08B59EADF2EE}</a:tableStyleId>
              </a:tblPr>
              <a:tblGrid>
                <a:gridCol w="1294545"/>
                <a:gridCol w="1078787"/>
                <a:gridCol w="1006867"/>
                <a:gridCol w="1006867"/>
                <a:gridCol w="1023134"/>
                <a:gridCol w="990600"/>
              </a:tblGrid>
              <a:tr h="227283">
                <a:tc>
                  <a:txBody>
                    <a:bodyPr/>
                    <a:lstStyle/>
                    <a:p>
                      <a:endParaRPr lang="en-US" sz="1200" dirty="0"/>
                    </a:p>
                  </a:txBody>
                  <a:tcPr/>
                </a:tc>
                <a:tc>
                  <a:txBody>
                    <a:bodyPr/>
                    <a:lstStyle/>
                    <a:p>
                      <a:pPr algn="ctr"/>
                      <a:r>
                        <a:rPr lang="en-US" sz="1200" dirty="0" smtClean="0"/>
                        <a:t>Actual</a:t>
                      </a:r>
                      <a:endParaRPr lang="en-US" sz="1200" dirty="0"/>
                    </a:p>
                  </a:txBody>
                  <a:tcPr/>
                </a:tc>
                <a:tc>
                  <a:txBody>
                    <a:bodyPr/>
                    <a:lstStyle/>
                    <a:p>
                      <a:pPr algn="ctr"/>
                      <a:r>
                        <a:rPr lang="en-US" sz="1200" dirty="0" smtClean="0"/>
                        <a:t>Reported</a:t>
                      </a:r>
                      <a:endParaRPr lang="en-US" sz="1200" dirty="0"/>
                    </a:p>
                  </a:txBody>
                  <a:tcPr/>
                </a:tc>
                <a:tc>
                  <a:txBody>
                    <a:bodyPr/>
                    <a:lstStyle/>
                    <a:p>
                      <a:pPr algn="ctr"/>
                      <a:r>
                        <a:rPr lang="en-US" sz="1200" dirty="0" smtClean="0"/>
                        <a:t>Variance</a:t>
                      </a:r>
                      <a:endParaRPr lang="en-US" sz="1200" dirty="0"/>
                    </a:p>
                  </a:txBody>
                  <a:tcPr/>
                </a:tc>
                <a:tc>
                  <a:txBody>
                    <a:bodyPr/>
                    <a:lstStyle/>
                    <a:p>
                      <a:pPr algn="ctr"/>
                      <a:r>
                        <a:rPr lang="en-US" sz="1200" baseline="0" dirty="0" smtClean="0"/>
                        <a:t>Real Score</a:t>
                      </a:r>
                      <a:endParaRPr lang="en-US" sz="1200" dirty="0"/>
                    </a:p>
                  </a:txBody>
                  <a:tcPr/>
                </a:tc>
                <a:tc>
                  <a:txBody>
                    <a:bodyPr/>
                    <a:lstStyle/>
                    <a:p>
                      <a:pPr algn="ctr"/>
                      <a:r>
                        <a:rPr lang="en-US" sz="1200" dirty="0" smtClean="0"/>
                        <a:t>Reported</a:t>
                      </a:r>
                      <a:endParaRPr lang="en-US" sz="1200" dirty="0"/>
                    </a:p>
                  </a:txBody>
                  <a:tcPr/>
                </a:tc>
              </a:tr>
              <a:tr h="227283">
                <a:tc>
                  <a:txBody>
                    <a:bodyPr/>
                    <a:lstStyle/>
                    <a:p>
                      <a:r>
                        <a:rPr lang="en-US" sz="1200" dirty="0" smtClean="0"/>
                        <a:t>Ticket Sales</a:t>
                      </a:r>
                      <a:endParaRPr lang="en-US" sz="1200" dirty="0"/>
                    </a:p>
                  </a:txBody>
                  <a:tcPr/>
                </a:tc>
                <a:tc>
                  <a:txBody>
                    <a:bodyPr/>
                    <a:lstStyle/>
                    <a:p>
                      <a:pPr algn="ctr"/>
                      <a:r>
                        <a:rPr lang="en-US" sz="1200" dirty="0" smtClean="0"/>
                        <a:t>9</a:t>
                      </a:r>
                      <a:endParaRPr lang="en-US" sz="1200" dirty="0"/>
                    </a:p>
                  </a:txBody>
                  <a:tcPr/>
                </a:tc>
                <a:tc>
                  <a:txBody>
                    <a:bodyPr/>
                    <a:lstStyle/>
                    <a:p>
                      <a:pPr algn="ctr"/>
                      <a:r>
                        <a:rPr lang="en-US" sz="1200" dirty="0" smtClean="0"/>
                        <a:t>10</a:t>
                      </a:r>
                      <a:endParaRPr lang="en-US" sz="1200" dirty="0"/>
                    </a:p>
                  </a:txBody>
                  <a:tcPr/>
                </a:tc>
                <a:tc>
                  <a:txBody>
                    <a:bodyPr/>
                    <a:lstStyle/>
                    <a:p>
                      <a:pPr algn="ctr"/>
                      <a:r>
                        <a:rPr lang="en-US" sz="1200" dirty="0" smtClean="0"/>
                        <a:t>(1)</a:t>
                      </a:r>
                      <a:endParaRPr lang="en-US" sz="1200" dirty="0"/>
                    </a:p>
                  </a:txBody>
                  <a:tcPr/>
                </a:tc>
                <a:tc rowSpan="2">
                  <a:txBody>
                    <a:bodyPr/>
                    <a:lstStyle/>
                    <a:p>
                      <a:pPr algn="ctr"/>
                      <a:r>
                        <a:rPr lang="en-US" sz="1200" dirty="0" smtClean="0"/>
                        <a:t>Poor</a:t>
                      </a:r>
                      <a:endParaRPr lang="en-US" sz="1200" dirty="0"/>
                    </a:p>
                  </a:txBody>
                  <a:tcPr anchor="ctr"/>
                </a:tc>
                <a:tc rowSpan="2">
                  <a:txBody>
                    <a:bodyPr/>
                    <a:lstStyle/>
                    <a:p>
                      <a:pPr algn="ctr"/>
                      <a:r>
                        <a:rPr lang="en-US" sz="1200" dirty="0" smtClean="0"/>
                        <a:t>Satisfactory</a:t>
                      </a:r>
                      <a:endParaRPr lang="en-US" sz="1200" dirty="0"/>
                    </a:p>
                  </a:txBody>
                  <a:tcPr anchor="ctr"/>
                </a:tc>
              </a:tr>
              <a:tr h="312514">
                <a:tc>
                  <a:txBody>
                    <a:bodyPr/>
                    <a:lstStyle/>
                    <a:p>
                      <a:r>
                        <a:rPr lang="en-US" sz="1200" dirty="0" smtClean="0"/>
                        <a:t>Ticket Revenue</a:t>
                      </a:r>
                      <a:endParaRPr lang="en-US" sz="1200" dirty="0"/>
                    </a:p>
                  </a:txBody>
                  <a:tcPr/>
                </a:tc>
                <a:tc>
                  <a:txBody>
                    <a:bodyPr/>
                    <a:lstStyle/>
                    <a:p>
                      <a:pPr algn="ctr"/>
                      <a:r>
                        <a:rPr lang="en-US" sz="1200" dirty="0" smtClean="0"/>
                        <a:t>$900</a:t>
                      </a:r>
                      <a:endParaRPr lang="en-US" sz="1200" dirty="0"/>
                    </a:p>
                  </a:txBody>
                  <a:tcPr/>
                </a:tc>
                <a:tc>
                  <a:txBody>
                    <a:bodyPr/>
                    <a:lstStyle/>
                    <a:p>
                      <a:pPr algn="ctr"/>
                      <a:r>
                        <a:rPr lang="en-US" sz="1200" dirty="0" smtClean="0"/>
                        <a:t>$1000</a:t>
                      </a:r>
                      <a:endParaRPr lang="en-US" sz="1200" dirty="0"/>
                    </a:p>
                  </a:txBody>
                  <a:tcPr/>
                </a:tc>
                <a:tc>
                  <a:txBody>
                    <a:bodyPr/>
                    <a:lstStyle/>
                    <a:p>
                      <a:pPr algn="ctr"/>
                      <a:r>
                        <a:rPr lang="en-US" sz="1200" dirty="0" smtClean="0"/>
                        <a:t>$(100)</a:t>
                      </a:r>
                      <a:endParaRPr lang="en-US" sz="1200" dirty="0"/>
                    </a:p>
                  </a:txBody>
                  <a:tcPr/>
                </a:tc>
                <a:tc vMerge="1">
                  <a:txBody>
                    <a:bodyPr/>
                    <a:lstStyle/>
                    <a:p>
                      <a:pPr algn="ctr"/>
                      <a:endParaRPr lang="en-US" sz="1200" dirty="0"/>
                    </a:p>
                  </a:txBody>
                  <a:tcPr/>
                </a:tc>
                <a:tc vMerge="1">
                  <a:txBody>
                    <a:bodyPr/>
                    <a:lstStyle/>
                    <a:p>
                      <a:pPr algn="ctr"/>
                      <a:endParaRPr lang="en-US" sz="1200" dirty="0"/>
                    </a:p>
                  </a:txBody>
                  <a:tcPr/>
                </a:tc>
              </a:tr>
            </a:tbl>
          </a:graphicData>
        </a:graphic>
      </p:graphicFrame>
      <p:sp>
        <p:nvSpPr>
          <p:cNvPr id="4" name="Rectangle 3"/>
          <p:cNvSpPr/>
          <p:nvPr/>
        </p:nvSpPr>
        <p:spPr bwMode="ltGray">
          <a:xfrm>
            <a:off x="6400800" y="1295400"/>
            <a:ext cx="2209800" cy="11430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sp>
        <p:nvSpPr>
          <p:cNvPr id="12" name="Rectangle 11"/>
          <p:cNvSpPr/>
          <p:nvPr/>
        </p:nvSpPr>
        <p:spPr bwMode="ltGray">
          <a:xfrm>
            <a:off x="6471557" y="2460763"/>
            <a:ext cx="2209800" cy="11430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sp>
        <p:nvSpPr>
          <p:cNvPr id="16" name="Rectangle 15"/>
          <p:cNvSpPr/>
          <p:nvPr/>
        </p:nvSpPr>
        <p:spPr bwMode="ltGray">
          <a:xfrm>
            <a:off x="6542314" y="3733800"/>
            <a:ext cx="2209800" cy="11430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sp>
        <p:nvSpPr>
          <p:cNvPr id="17" name="Rectangle 16"/>
          <p:cNvSpPr/>
          <p:nvPr/>
        </p:nvSpPr>
        <p:spPr bwMode="ltGray">
          <a:xfrm>
            <a:off x="6471557" y="5214848"/>
            <a:ext cx="2209800" cy="11430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spTree>
    <p:extLst>
      <p:ext uri="{BB962C8B-B14F-4D97-AF65-F5344CB8AC3E}">
        <p14:creationId xmlns:p14="http://schemas.microsoft.com/office/powerpoint/2010/main" val="13643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Opportunity</a:t>
            </a:r>
            <a:endParaRPr lang="en-US" b="0" i="0" dirty="0"/>
          </a:p>
        </p:txBody>
      </p:sp>
      <p:sp>
        <p:nvSpPr>
          <p:cNvPr id="3" name="Content Placeholder 2"/>
          <p:cNvSpPr>
            <a:spLocks noGrp="1"/>
          </p:cNvSpPr>
          <p:nvPr>
            <p:ph sz="quarter" idx="15"/>
          </p:nvPr>
        </p:nvSpPr>
        <p:spPr>
          <a:xfrm>
            <a:off x="533400" y="1295400"/>
            <a:ext cx="8077200" cy="4876800"/>
          </a:xfrm>
        </p:spPr>
        <p:txBody>
          <a:bodyPr/>
          <a:lstStyle/>
          <a:p>
            <a:pPr lvl="1"/>
            <a:r>
              <a:rPr lang="en-US" dirty="0" smtClean="0"/>
              <a:t>Misstatements are real problems of businesses due to error and fraud</a:t>
            </a:r>
          </a:p>
          <a:p>
            <a:pPr lvl="2"/>
            <a:r>
              <a:rPr lang="en-US" dirty="0" smtClean="0"/>
              <a:t>Error caused by honest mistakes that occur through a bad process or human mistakes</a:t>
            </a:r>
          </a:p>
          <a:p>
            <a:pPr lvl="2"/>
            <a:r>
              <a:rPr lang="en-US" dirty="0" smtClean="0"/>
              <a:t>Fraud caused by individuals who intend to deceive or falsify information for any various reasons</a:t>
            </a:r>
          </a:p>
          <a:p>
            <a:pPr lvl="3"/>
            <a:r>
              <a:rPr lang="en-US" dirty="0" smtClean="0"/>
              <a:t>Personal gain </a:t>
            </a:r>
          </a:p>
          <a:p>
            <a:pPr lvl="3"/>
            <a:r>
              <a:rPr lang="en-US" dirty="0" smtClean="0"/>
              <a:t>Job Security</a:t>
            </a:r>
          </a:p>
          <a:p>
            <a:pPr lvl="1"/>
            <a:r>
              <a:rPr lang="en-US" dirty="0" smtClean="0"/>
              <a:t>Who would want to use these financial statements?</a:t>
            </a:r>
          </a:p>
          <a:p>
            <a:pPr lvl="2"/>
            <a:r>
              <a:rPr lang="en-US" dirty="0" smtClean="0"/>
              <a:t>Investors</a:t>
            </a:r>
          </a:p>
          <a:p>
            <a:pPr lvl="2"/>
            <a:r>
              <a:rPr lang="en-US" dirty="0" smtClean="0"/>
              <a:t>Banks and Lenders</a:t>
            </a:r>
          </a:p>
          <a:p>
            <a:pPr lvl="2"/>
            <a:r>
              <a:rPr lang="en-US" dirty="0" smtClean="0"/>
              <a:t>Grantors</a:t>
            </a:r>
          </a:p>
          <a:p>
            <a:pPr lvl="2"/>
            <a:r>
              <a:rPr lang="en-US" dirty="0" smtClean="0"/>
              <a:t>Business Affiliates and more…</a:t>
            </a:r>
          </a:p>
          <a:p>
            <a:pPr lvl="2"/>
            <a:endParaRPr lang="en-US" dirty="0" smtClean="0"/>
          </a:p>
        </p:txBody>
      </p:sp>
      <p:sp>
        <p:nvSpPr>
          <p:cNvPr id="7" name="Slide Number Placeholder 6"/>
          <p:cNvSpPr>
            <a:spLocks noGrp="1"/>
          </p:cNvSpPr>
          <p:nvPr>
            <p:ph type="sldNum" sz="quarter" idx="4"/>
          </p:nvPr>
        </p:nvSpPr>
        <p:spPr/>
        <p:txBody>
          <a:bodyPr/>
          <a:lstStyle/>
          <a:p>
            <a:fld id="{9EBD5762-3BDC-484D-9503-7EA6D5A9A8CE}" type="slidenum">
              <a:rPr lang="en-US" smtClean="0"/>
              <a:pPr/>
              <a:t>9</a:t>
            </a:fld>
            <a:endParaRPr lang="en-US" dirty="0"/>
          </a:p>
        </p:txBody>
      </p:sp>
      <p:sp>
        <p:nvSpPr>
          <p:cNvPr id="9" name="Footer Placeholder 8"/>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408453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PwC Presentation">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extLst>
    <a:ext uri="{05A4C25C-085E-4340-85A3-A5531E510DB2}">
      <thm15:themeFamily xmlns:thm15="http://schemas.microsoft.com/office/thememl/2012/main" name="Presentation1" id="{4F8C9950-8E42-4DD1-9A6E-53D997572DCB}" vid="{7E95D688-9DB1-402C-9ECE-199906F09B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PwC Presentation</Template>
  <TotalTime>1916</TotalTime>
  <Words>1004</Words>
  <Application>Microsoft Office PowerPoint</Application>
  <PresentationFormat>On-screen Show (4:3)</PresentationFormat>
  <Paragraphs>306</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Copperplate Gothic Bold</vt:lpstr>
      <vt:lpstr>Georgia</vt:lpstr>
      <vt:lpstr>Goudy Stout</vt:lpstr>
      <vt:lpstr>Harlow Solid Italic</vt:lpstr>
      <vt:lpstr>Old English Text MT</vt:lpstr>
      <vt:lpstr>Papyrus</vt:lpstr>
      <vt:lpstr>PwC Presentation</vt:lpstr>
      <vt:lpstr>PowerPoint Presentation</vt:lpstr>
      <vt:lpstr>PowerPoint Presentation</vt:lpstr>
      <vt:lpstr>Agenda</vt:lpstr>
      <vt:lpstr>Introductions:</vt:lpstr>
      <vt:lpstr>Going Boss Mode</vt:lpstr>
      <vt:lpstr>Going Boss Mode</vt:lpstr>
      <vt:lpstr>Going Boss Mode</vt:lpstr>
      <vt:lpstr>Going Boss Mode</vt:lpstr>
      <vt:lpstr>Identifying the Opportunity</vt:lpstr>
      <vt:lpstr>Identifying the Opportunity</vt:lpstr>
      <vt:lpstr>A Day on the Job</vt:lpstr>
      <vt:lpstr>A Day on the Job</vt:lpstr>
      <vt:lpstr>A day on the Job</vt:lpstr>
      <vt:lpstr>A Cycle of the Job</vt:lpstr>
      <vt:lpstr>What are the Positive and Negative Considerations?</vt:lpstr>
      <vt:lpstr>How much does an auditor make in a year?</vt:lpstr>
      <vt:lpstr>What skillsets are important?</vt:lpstr>
      <vt:lpstr>Thank you</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Wilton J Lam</dc:creator>
  <cp:lastModifiedBy>Wilton J Lam</cp:lastModifiedBy>
  <cp:revision>38</cp:revision>
  <dcterms:created xsi:type="dcterms:W3CDTF">2017-01-02T03:14:52Z</dcterms:created>
  <dcterms:modified xsi:type="dcterms:W3CDTF">2017-01-03T11:15:13Z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6</vt:lpwstr>
  </property>
</Properties>
</file>