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63" r:id="rId2"/>
    <p:sldId id="278" r:id="rId3"/>
    <p:sldId id="289" r:id="rId4"/>
    <p:sldId id="292" r:id="rId5"/>
    <p:sldId id="297" r:id="rId6"/>
    <p:sldId id="296" r:id="rId7"/>
    <p:sldId id="277" r:id="rId8"/>
    <p:sldId id="325" r:id="rId9"/>
    <p:sldId id="288" r:id="rId10"/>
    <p:sldId id="315" r:id="rId11"/>
    <p:sldId id="303" r:id="rId12"/>
    <p:sldId id="285" r:id="rId13"/>
    <p:sldId id="304" r:id="rId14"/>
    <p:sldId id="295" r:id="rId15"/>
    <p:sldId id="294" r:id="rId16"/>
    <p:sldId id="301" r:id="rId17"/>
    <p:sldId id="314" r:id="rId18"/>
    <p:sldId id="32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5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955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5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3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6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28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82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8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54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4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7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BD213BA-667D-47BF-B6F5-1FC37F4D5AB7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BC74085-7C0C-4B73-B38F-208B891588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66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7" y="103517"/>
            <a:ext cx="11714978" cy="1000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“My Path….”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4" y="5497278"/>
            <a:ext cx="2057400" cy="1245819"/>
          </a:xfrm>
          <a:prstGeom prst="rect">
            <a:avLst/>
          </a:prstGeom>
        </p:spPr>
      </p:pic>
      <p:pic>
        <p:nvPicPr>
          <p:cNvPr id="1026" name="Picture 2" descr="Image result for pepperdine graziad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9"/>
          <a:stretch/>
        </p:blipFill>
        <p:spPr bwMode="auto">
          <a:xfrm>
            <a:off x="9989389" y="5858532"/>
            <a:ext cx="2057400" cy="8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y pa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 b="5564"/>
          <a:stretch/>
        </p:blipFill>
        <p:spPr bwMode="auto">
          <a:xfrm>
            <a:off x="3744158" y="1390725"/>
            <a:ext cx="4703684" cy="34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19" y="5037826"/>
            <a:ext cx="11207555" cy="17299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 b="1" dirty="0">
                <a:solidFill>
                  <a:schemeClr val="tx1"/>
                </a:solidFill>
              </a:rPr>
              <a:t>Shawn </a:t>
            </a:r>
            <a:r>
              <a:rPr lang="en-US" sz="5600" b="1" spc="300" dirty="0">
                <a:solidFill>
                  <a:schemeClr val="tx1"/>
                </a:solidFill>
              </a:rPr>
              <a:t>Herrera</a:t>
            </a:r>
            <a:r>
              <a:rPr lang="en-US" sz="5600" b="1" dirty="0">
                <a:solidFill>
                  <a:schemeClr val="tx1"/>
                </a:solidFill>
              </a:rPr>
              <a:t>, MBA</a:t>
            </a:r>
            <a:br>
              <a:rPr lang="en-US" sz="6700" b="1" dirty="0">
                <a:solidFill>
                  <a:schemeClr val="tx1"/>
                </a:solidFill>
              </a:rPr>
            </a:br>
            <a:r>
              <a:rPr lang="en-US" sz="3300" spc="0" dirty="0"/>
              <a:t>CheerForce, CEO</a:t>
            </a:r>
            <a:br>
              <a:rPr lang="en-US" sz="3300" spc="0" dirty="0"/>
            </a:br>
            <a:r>
              <a:rPr lang="en-US" sz="3300" spc="0" dirty="0"/>
              <a:t>Pepperdine University, Adjunct Professor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30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uttle Laun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47" y="154335"/>
            <a:ext cx="9844507" cy="65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My Work Path </a:t>
            </a:r>
            <a:r>
              <a:rPr lang="en-US" sz="5400" i="1" dirty="0">
                <a:solidFill>
                  <a:srgbClr val="66FF33"/>
                </a:solidFill>
              </a:rPr>
              <a:t>(age 16 – 21yr)</a:t>
            </a:r>
            <a:endParaRPr lang="en-US" sz="8000" i="1" dirty="0">
              <a:solidFill>
                <a:srgbClr val="66FF3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309" y="1822806"/>
            <a:ext cx="115869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In High School: </a:t>
            </a:r>
            <a:r>
              <a:rPr lang="en-US" sz="3400" dirty="0"/>
              <a:t>Baskin Robbins </a:t>
            </a:r>
            <a:r>
              <a:rPr lang="en-US" sz="3400" dirty="0">
                <a:sym typeface="Wingdings" panose="05000000000000000000" pitchFamily="2" charset="2"/>
              </a:rPr>
              <a:t></a:t>
            </a:r>
            <a:r>
              <a:rPr lang="en-US" sz="3400" dirty="0"/>
              <a:t> Marie Calendar’s </a:t>
            </a:r>
            <a:r>
              <a:rPr lang="en-US" sz="3400" dirty="0">
                <a:sym typeface="Wingdings" panose="05000000000000000000" pitchFamily="2" charset="2"/>
              </a:rPr>
              <a:t></a:t>
            </a:r>
            <a:r>
              <a:rPr lang="en-US" sz="3400" dirty="0"/>
              <a:t> Subway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309" y="4353236"/>
            <a:ext cx="111566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In College:  </a:t>
            </a:r>
            <a:r>
              <a:rPr lang="en-US" sz="3400" dirty="0"/>
              <a:t>Western Map Company </a:t>
            </a:r>
            <a:r>
              <a:rPr lang="en-US" sz="3400" dirty="0">
                <a:sym typeface="Wingdings" panose="05000000000000000000" pitchFamily="2" charset="2"/>
              </a:rPr>
              <a:t></a:t>
            </a:r>
            <a:r>
              <a:rPr lang="en-US" sz="3400" dirty="0"/>
              <a:t> Farmers Insurance</a:t>
            </a:r>
          </a:p>
        </p:txBody>
      </p:sp>
      <p:pic>
        <p:nvPicPr>
          <p:cNvPr id="2058" name="Picture 10" descr="Image result for baskin robb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65" y="259918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marie callender'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88" y="2599185"/>
            <a:ext cx="189918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subway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5" b="22404"/>
          <a:stretch/>
        </p:blipFill>
        <p:spPr bwMode="auto">
          <a:xfrm>
            <a:off x="9853012" y="2599185"/>
            <a:ext cx="192256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farmers insurance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8875" r="54136" b="26501"/>
          <a:stretch/>
        </p:blipFill>
        <p:spPr bwMode="auto">
          <a:xfrm>
            <a:off x="7699467" y="5085562"/>
            <a:ext cx="207498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87764" y="4995342"/>
            <a:ext cx="2178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Playbill" panose="040506030A0602020202" pitchFamily="82" charset="0"/>
              </a:rPr>
              <a:t>WeMaCo</a:t>
            </a:r>
          </a:p>
        </p:txBody>
      </p:sp>
    </p:spTree>
    <p:extLst>
      <p:ext uri="{BB962C8B-B14F-4D97-AF65-F5344CB8AC3E}">
        <p14:creationId xmlns:p14="http://schemas.microsoft.com/office/powerpoint/2010/main" val="280033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My Career Path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706" y="1629567"/>
            <a:ext cx="114825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000" dirty="0">
                <a:solidFill>
                  <a:srgbClr val="FFFF00"/>
                </a:solidFill>
              </a:rPr>
              <a:t>1995-2002: </a:t>
            </a:r>
            <a:r>
              <a:rPr lang="en-US" sz="3600" b="1" dirty="0"/>
              <a:t>Pegasus Technologies</a:t>
            </a:r>
            <a:r>
              <a:rPr lang="en-US" sz="3600" dirty="0"/>
              <a:t>, Founder</a:t>
            </a:r>
          </a:p>
          <a:p>
            <a:pPr>
              <a:spcAft>
                <a:spcPts val="2400"/>
              </a:spcAft>
            </a:pPr>
            <a:r>
              <a:rPr lang="en-US" sz="4000" dirty="0">
                <a:solidFill>
                  <a:srgbClr val="FFFF00"/>
                </a:solidFill>
              </a:rPr>
              <a:t>2002-Present: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3600" b="1" dirty="0"/>
              <a:t>CheerForce</a:t>
            </a:r>
            <a:r>
              <a:rPr lang="en-US" sz="3600" dirty="0"/>
              <a:t>, CEO</a:t>
            </a:r>
          </a:p>
          <a:p>
            <a:pPr defTabSz="433388"/>
            <a:r>
              <a:rPr lang="en-US" sz="4000" dirty="0">
                <a:solidFill>
                  <a:srgbClr val="FFFF00"/>
                </a:solidFill>
              </a:rPr>
              <a:t>2016-Present: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3600" b="1" dirty="0"/>
              <a:t>	Pepperdine University, </a:t>
            </a:r>
            <a:r>
              <a:rPr lang="en-US" sz="3600" dirty="0"/>
              <a:t>Adjunct Professor</a:t>
            </a:r>
          </a:p>
          <a:p>
            <a:pPr defTabSz="433388">
              <a:tabLst>
                <a:tab pos="3030538" algn="l"/>
              </a:tabLst>
            </a:pPr>
            <a:r>
              <a:rPr lang="en-US" sz="3600" b="1" dirty="0"/>
              <a:t>	ROAD Financial</a:t>
            </a:r>
            <a:r>
              <a:rPr lang="en-US" sz="3600" dirty="0"/>
              <a:t>, Co-Founder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76" y="5159210"/>
            <a:ext cx="226512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88" y="5159210"/>
            <a:ext cx="13716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2" y="5159210"/>
            <a:ext cx="1371600" cy="1371600"/>
          </a:xfrm>
          <a:prstGeom prst="rect">
            <a:avLst/>
          </a:prstGeom>
        </p:spPr>
      </p:pic>
      <p:pic>
        <p:nvPicPr>
          <p:cNvPr id="9" name="Picture 18" descr="Image result for pepperdine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7863" r="7517" b="7909"/>
          <a:stretch/>
        </p:blipFill>
        <p:spPr bwMode="auto">
          <a:xfrm>
            <a:off x="7102060" y="5159210"/>
            <a:ext cx="1379865" cy="1371600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2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My Career Path</a:t>
            </a:r>
          </a:p>
        </p:txBody>
      </p:sp>
      <p:pic>
        <p:nvPicPr>
          <p:cNvPr id="1026" name="Picture 2" descr="https://scontent-sjc2-1.xx.fbcdn.net/t31.0-8/10355650_10152820996507158_808691299690463157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3700"/>
            <a:ext cx="121920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56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My Family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2222"/>
          <a:stretch/>
        </p:blipFill>
        <p:spPr>
          <a:xfrm>
            <a:off x="1901089" y="1528101"/>
            <a:ext cx="8389823" cy="52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0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8"/>
          <a:stretch/>
        </p:blipFill>
        <p:spPr>
          <a:xfrm>
            <a:off x="3858513" y="77639"/>
            <a:ext cx="4474975" cy="67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1" y="295275"/>
            <a:ext cx="9486900" cy="1676400"/>
          </a:xfrm>
        </p:spPr>
        <p:txBody>
          <a:bodyPr>
            <a:noAutofit/>
          </a:bodyPr>
          <a:lstStyle/>
          <a:p>
            <a:pPr algn="ctr"/>
            <a:r>
              <a:rPr lang="en-US" sz="8000" b="1" spc="0" dirty="0">
                <a:solidFill>
                  <a:srgbClr val="66FF33"/>
                </a:solidFill>
              </a:rPr>
              <a:t>What is your “Why”?</a:t>
            </a:r>
            <a:endParaRPr lang="en-US" sz="7200" b="1" spc="0" dirty="0">
              <a:solidFill>
                <a:srgbClr val="66FF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55" r="12237"/>
          <a:stretch/>
        </p:blipFill>
        <p:spPr>
          <a:xfrm>
            <a:off x="1" y="0"/>
            <a:ext cx="2543174" cy="1883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91" y="2058751"/>
            <a:ext cx="114558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800"/>
              </a:spcAft>
            </a:pPr>
            <a:r>
              <a:rPr lang="en-US" sz="4400" dirty="0"/>
              <a:t>I will </a:t>
            </a:r>
            <a:r>
              <a:rPr lang="en-US" sz="4400" u="sng" dirty="0">
                <a:solidFill>
                  <a:srgbClr val="FFFF00"/>
                </a:solidFill>
              </a:rPr>
              <a:t> &lt; </a:t>
            </a:r>
            <a:r>
              <a:rPr lang="en-US" sz="4400" i="1" u="sng" dirty="0">
                <a:solidFill>
                  <a:srgbClr val="FFFF00"/>
                </a:solidFill>
              </a:rPr>
              <a:t>insert your “short-term” goal</a:t>
            </a:r>
            <a:r>
              <a:rPr lang="en-US" sz="4400" u="sng" dirty="0">
                <a:solidFill>
                  <a:srgbClr val="FFFF00"/>
                </a:solidFill>
              </a:rPr>
              <a:t> &gt; </a:t>
            </a:r>
            <a:r>
              <a:rPr lang="en-US" sz="4400" dirty="0"/>
              <a:t>, because this will help me </a:t>
            </a:r>
            <a:r>
              <a:rPr lang="en-US" sz="4400" u="sng" dirty="0">
                <a:solidFill>
                  <a:srgbClr val="FFFF00"/>
                </a:solidFill>
              </a:rPr>
              <a:t> &lt; </a:t>
            </a:r>
            <a:r>
              <a:rPr lang="en-US" sz="4400" i="1" u="sng" dirty="0">
                <a:solidFill>
                  <a:srgbClr val="FFFF00"/>
                </a:solidFill>
              </a:rPr>
              <a:t>insert your “long-term” goal</a:t>
            </a:r>
            <a:r>
              <a:rPr lang="en-US" sz="4400" u="sng" dirty="0">
                <a:solidFill>
                  <a:srgbClr val="FFFF00"/>
                </a:solidFill>
              </a:rPr>
              <a:t> &gt; </a:t>
            </a:r>
            <a:r>
              <a:rPr lang="en-US" sz="4400" dirty="0"/>
              <a:t>.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4400" dirty="0"/>
              <a:t>When things get difficult &amp; I feel like quitting, I will remember </a:t>
            </a:r>
            <a:r>
              <a:rPr lang="en-US" sz="4400" u="sng" dirty="0">
                <a:solidFill>
                  <a:srgbClr val="FFFF00"/>
                </a:solidFill>
              </a:rPr>
              <a:t> &lt;</a:t>
            </a:r>
            <a:r>
              <a:rPr lang="en-US" sz="4400" i="1" u="sng" dirty="0">
                <a:solidFill>
                  <a:srgbClr val="FFFF00"/>
                </a:solidFill>
              </a:rPr>
              <a:t> insert your “why” </a:t>
            </a:r>
            <a:r>
              <a:rPr lang="en-US" sz="4400" u="sng" dirty="0">
                <a:solidFill>
                  <a:srgbClr val="FFFF00"/>
                </a:solidFill>
              </a:rPr>
              <a:t>&gt; </a:t>
            </a:r>
            <a:r>
              <a:rPr lang="en-US" sz="4400" dirty="0"/>
              <a:t> to help keep me motivated to continue. </a:t>
            </a:r>
            <a:r>
              <a:rPr lang="en-US" sz="4400" b="1" dirty="0"/>
              <a:t>I deserve this</a:t>
            </a:r>
            <a:r>
              <a:rPr lang="en-US" sz="4400" dirty="0"/>
              <a:t>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115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7" y="103517"/>
            <a:ext cx="11714978" cy="1000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“My Path….”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4" y="5497278"/>
            <a:ext cx="2057400" cy="1245819"/>
          </a:xfrm>
          <a:prstGeom prst="rect">
            <a:avLst/>
          </a:prstGeom>
        </p:spPr>
      </p:pic>
      <p:pic>
        <p:nvPicPr>
          <p:cNvPr id="1026" name="Picture 2" descr="Image result for pepperdine graziad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9"/>
          <a:stretch/>
        </p:blipFill>
        <p:spPr bwMode="auto">
          <a:xfrm>
            <a:off x="9989389" y="5858532"/>
            <a:ext cx="2057400" cy="8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y pa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 b="5564"/>
          <a:stretch/>
        </p:blipFill>
        <p:spPr bwMode="auto">
          <a:xfrm>
            <a:off x="3744158" y="1390725"/>
            <a:ext cx="4703684" cy="34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19" y="5037826"/>
            <a:ext cx="11207555" cy="17299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600" b="1" dirty="0">
                <a:solidFill>
                  <a:schemeClr val="tx1"/>
                </a:solidFill>
              </a:rPr>
              <a:t>Shawn </a:t>
            </a:r>
            <a:r>
              <a:rPr lang="en-US" sz="5600" b="1" spc="300" dirty="0">
                <a:solidFill>
                  <a:schemeClr val="tx1"/>
                </a:solidFill>
              </a:rPr>
              <a:t>Herrera</a:t>
            </a:r>
            <a:r>
              <a:rPr lang="en-US" sz="5600" b="1" dirty="0">
                <a:solidFill>
                  <a:schemeClr val="tx1"/>
                </a:solidFill>
              </a:rPr>
              <a:t>, MBA</a:t>
            </a:r>
            <a:br>
              <a:rPr lang="en-US" sz="6700" b="1" dirty="0">
                <a:solidFill>
                  <a:schemeClr val="tx1"/>
                </a:solidFill>
              </a:rPr>
            </a:br>
            <a:r>
              <a:rPr lang="en-US" sz="3300" spc="0" dirty="0"/>
              <a:t>CheerForce, CEO</a:t>
            </a:r>
            <a:br>
              <a:rPr lang="en-US" sz="3300" spc="0" dirty="0"/>
            </a:br>
            <a:r>
              <a:rPr lang="en-US" sz="3300" spc="0" dirty="0"/>
              <a:t>Pepperdine University, Adjunct Professor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Best Motiv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" y="38100"/>
            <a:ext cx="1220724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1" y="79531"/>
            <a:ext cx="9511678" cy="6702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4567" y="1391408"/>
            <a:ext cx="7516185" cy="1647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3269" y="180277"/>
            <a:ext cx="620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Your Plans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2233" y="3204315"/>
            <a:ext cx="9408519" cy="3444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0161" y="3767702"/>
            <a:ext cx="9450591" cy="3014098"/>
          </a:xfrm>
          <a:prstGeom prst="rect">
            <a:avLst/>
          </a:prstGeom>
          <a:noFill/>
          <a:ln w="381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1" y="79531"/>
            <a:ext cx="9511678" cy="67022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6624" y="3204315"/>
            <a:ext cx="9414127" cy="3444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0161" y="3767702"/>
            <a:ext cx="9450591" cy="3014098"/>
          </a:xfrm>
          <a:prstGeom prst="rect">
            <a:avLst/>
          </a:prstGeom>
          <a:noFill/>
          <a:ln w="381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3269" y="180277"/>
            <a:ext cx="620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Your Plans</a:t>
            </a:r>
          </a:p>
        </p:txBody>
      </p:sp>
    </p:spTree>
    <p:extLst>
      <p:ext uri="{BB962C8B-B14F-4D97-AF65-F5344CB8AC3E}">
        <p14:creationId xmlns:p14="http://schemas.microsoft.com/office/powerpoint/2010/main" val="38615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1" y="79531"/>
            <a:ext cx="9511678" cy="67022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20389" y="3204315"/>
            <a:ext cx="8770362" cy="34440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0161" y="3767702"/>
            <a:ext cx="9450591" cy="3014098"/>
          </a:xfrm>
          <a:prstGeom prst="rect">
            <a:avLst/>
          </a:prstGeom>
          <a:noFill/>
          <a:ln w="381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3269" y="3973546"/>
            <a:ext cx="2268686" cy="754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Reality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3269" y="180277"/>
            <a:ext cx="620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Your Plans</a:t>
            </a:r>
          </a:p>
        </p:txBody>
      </p:sp>
    </p:spTree>
    <p:extLst>
      <p:ext uri="{BB962C8B-B14F-4D97-AF65-F5344CB8AC3E}">
        <p14:creationId xmlns:p14="http://schemas.microsoft.com/office/powerpoint/2010/main" val="198152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1" y="79531"/>
            <a:ext cx="9511678" cy="67022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269" y="3973546"/>
            <a:ext cx="2268686" cy="754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Reality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3269" y="180277"/>
            <a:ext cx="620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Your Plans</a:t>
            </a:r>
          </a:p>
        </p:txBody>
      </p:sp>
    </p:spTree>
    <p:extLst>
      <p:ext uri="{BB962C8B-B14F-4D97-AF65-F5344CB8AC3E}">
        <p14:creationId xmlns:p14="http://schemas.microsoft.com/office/powerpoint/2010/main" val="34437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1240" y="2705725"/>
            <a:ext cx="37144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Video 6</a:t>
            </a:r>
          </a:p>
        </p:txBody>
      </p:sp>
      <p:pic>
        <p:nvPicPr>
          <p:cNvPr id="4" name="Video 6-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66FF33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0659" y="227186"/>
            <a:ext cx="11501047" cy="105783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-150" dirty="0">
                <a:solidFill>
                  <a:srgbClr val="66FF33"/>
                </a:solidFill>
              </a:rPr>
              <a:t>Having a strong “why”…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308" y="4980170"/>
            <a:ext cx="1171497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spc="-150" dirty="0">
                <a:solidFill>
                  <a:srgbClr val="66FF33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is what gets your back </a:t>
            </a:r>
            <a:r>
              <a:rPr lang="en-US" sz="4600" b="1" i="1" spc="-150" dirty="0">
                <a:solidFill>
                  <a:srgbClr val="66FF33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up</a:t>
            </a:r>
            <a:r>
              <a:rPr lang="en-US" sz="4600" b="1" dirty="0">
                <a:solidFill>
                  <a:srgbClr val="66FF33"/>
                </a:solidFill>
                <a:latin typeface="+mj-lt"/>
                <a:sym typeface="Symbol" panose="05050102010706020507" pitchFamily="18" charset="2"/>
              </a:rPr>
              <a:t> </a:t>
            </a:r>
            <a:endParaRPr lang="en-US" sz="4600" b="1" spc="-150" dirty="0">
              <a:solidFill>
                <a:srgbClr val="66FF33"/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US" sz="4600" b="1" spc="-150" dirty="0">
                <a:solidFill>
                  <a:srgbClr val="66FF33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after each time you get knocked </a:t>
            </a:r>
            <a:r>
              <a:rPr lang="en-US" sz="4600" b="1" i="1" spc="-150" dirty="0">
                <a:solidFill>
                  <a:srgbClr val="66FF33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down </a:t>
            </a:r>
            <a:r>
              <a:rPr lang="en-US" sz="4600" b="1" spc="-150" dirty="0">
                <a:solidFill>
                  <a:srgbClr val="66FF33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  <a:sym typeface="Symbol" panose="05050102010706020507" pitchFamily="18" charset="2"/>
              </a:rPr>
              <a:t></a:t>
            </a:r>
            <a:endParaRPr lang="en-US" sz="4600" b="1" spc="-150" dirty="0">
              <a:solidFill>
                <a:srgbClr val="66FF33"/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855" r="12237" b="3365"/>
          <a:stretch/>
        </p:blipFill>
        <p:spPr>
          <a:xfrm>
            <a:off x="6302279" y="1488553"/>
            <a:ext cx="4535960" cy="3247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64" t="3365" r="19310"/>
          <a:stretch/>
        </p:blipFill>
        <p:spPr>
          <a:xfrm>
            <a:off x="1353761" y="1488553"/>
            <a:ext cx="4535960" cy="32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9308" y="336883"/>
            <a:ext cx="11714978" cy="104197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66FF33"/>
                </a:solidFill>
              </a:rPr>
              <a:t>My Educational Path</a:t>
            </a:r>
          </a:p>
        </p:txBody>
      </p:sp>
      <p:sp>
        <p:nvSpPr>
          <p:cNvPr id="3" name="Rectangle 2"/>
          <p:cNvSpPr/>
          <p:nvPr/>
        </p:nvSpPr>
        <p:spPr>
          <a:xfrm>
            <a:off x="348343" y="1648063"/>
            <a:ext cx="1162594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dirty="0">
                <a:solidFill>
                  <a:srgbClr val="FFFF00"/>
                </a:solidFill>
              </a:rPr>
              <a:t>1988-92:  </a:t>
            </a:r>
            <a:r>
              <a:rPr lang="en-US" sz="3400" b="1" dirty="0"/>
              <a:t>Quartz Hill High School  </a:t>
            </a:r>
            <a:r>
              <a:rPr lang="en-US" sz="3400" dirty="0"/>
              <a:t>[H.S. Diploma]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rgbClr val="FFFF00"/>
                </a:solidFill>
              </a:rPr>
              <a:t>1992-94:  </a:t>
            </a:r>
            <a:r>
              <a:rPr lang="en-US" sz="3400" b="1" dirty="0"/>
              <a:t>Antelope Valley College  </a:t>
            </a:r>
            <a:r>
              <a:rPr lang="en-US" sz="3400" dirty="0"/>
              <a:t>[A.A. - Computer Science]</a:t>
            </a:r>
          </a:p>
          <a:p>
            <a:pPr>
              <a:spcAft>
                <a:spcPts val="2400"/>
              </a:spcAft>
            </a:pPr>
            <a:r>
              <a:rPr lang="en-US" sz="3400" dirty="0">
                <a:solidFill>
                  <a:srgbClr val="FFFF00"/>
                </a:solidFill>
              </a:rPr>
              <a:t>1994-96:  </a:t>
            </a:r>
            <a:r>
              <a:rPr lang="en-US" sz="3400" b="1" dirty="0"/>
              <a:t>University of Southern California </a:t>
            </a:r>
            <a:r>
              <a:rPr lang="en-US" sz="3400" dirty="0"/>
              <a:t> [B.S. - Business]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rgbClr val="FFFF00"/>
                </a:solidFill>
              </a:rPr>
              <a:t>2013-14:  </a:t>
            </a:r>
            <a:r>
              <a:rPr lang="en-US" sz="3400" b="1" dirty="0"/>
              <a:t>Pepperdine University  </a:t>
            </a:r>
            <a:r>
              <a:rPr lang="en-US" sz="3400" dirty="0"/>
              <a:t>[M.B.A. - Business]</a:t>
            </a:r>
          </a:p>
        </p:txBody>
      </p:sp>
      <p:pic>
        <p:nvPicPr>
          <p:cNvPr id="3076" name="Picture 4" descr="Image result for usc logo transpar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b="4742"/>
          <a:stretch/>
        </p:blipFill>
        <p:spPr bwMode="auto">
          <a:xfrm>
            <a:off x="6989334" y="4671800"/>
            <a:ext cx="177469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antelope college college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3" b="8945"/>
          <a:stretch/>
        </p:blipFill>
        <p:spPr bwMode="auto">
          <a:xfrm>
            <a:off x="4141993" y="4679341"/>
            <a:ext cx="2270665" cy="18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quartz hill high schoo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67" y="4671800"/>
            <a:ext cx="23812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pepperdine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7863" r="7517" b="7909"/>
          <a:stretch/>
        </p:blipFill>
        <p:spPr bwMode="auto">
          <a:xfrm>
            <a:off x="9340701" y="4671800"/>
            <a:ext cx="1839819" cy="1828800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93487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1301</TotalTime>
  <Words>211</Words>
  <Application>Microsoft Office PowerPoint</Application>
  <PresentationFormat>Widescreen</PresentationFormat>
  <Paragraphs>33</Paragraphs>
  <Slides>18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Corbel</vt:lpstr>
      <vt:lpstr>Playbill</vt:lpstr>
      <vt:lpstr>Symbol</vt:lpstr>
      <vt:lpstr>Wingdings</vt:lpstr>
      <vt:lpstr>Depth</vt:lpstr>
      <vt:lpstr>Shawn Herrera, MBA CheerForce, CEO Pepperdine University, Adjunct Professor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“Why”?</vt:lpstr>
      <vt:lpstr>Shawn Herrera, MBA CheerForce, CEO Pepperdine University, Adjunct Professor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Shawn Herrera - My Path</dc:title>
  <dc:creator>Shawn Herrera</dc:creator>
  <cp:lastModifiedBy>Shawn Herrera</cp:lastModifiedBy>
  <cp:revision>121</cp:revision>
  <dcterms:created xsi:type="dcterms:W3CDTF">2016-08-26T15:36:12Z</dcterms:created>
  <dcterms:modified xsi:type="dcterms:W3CDTF">2016-11-23T03:56:24Z</dcterms:modified>
</cp:coreProperties>
</file>