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0"/>
  </p:notesMasterIdLst>
  <p:handoutMasterIdLst>
    <p:handoutMasterId r:id="rId11"/>
  </p:handoutMasterIdLst>
  <p:sldIdLst>
    <p:sldId id="1159" r:id="rId5"/>
    <p:sldId id="1160" r:id="rId6"/>
    <p:sldId id="1166" r:id="rId7"/>
    <p:sldId id="1167" r:id="rId8"/>
    <p:sldId id="1168" r:id="rId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orient="horz" pos="1622">
          <p15:clr>
            <a:srgbClr val="A4A3A4"/>
          </p15:clr>
        </p15:guide>
        <p15:guide id="3" orient="horz" pos="1116" userDrawn="1">
          <p15:clr>
            <a:srgbClr val="A4A3A4"/>
          </p15:clr>
        </p15:guide>
        <p15:guide id="4" orient="horz" pos="1368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pos="5448" userDrawn="1">
          <p15:clr>
            <a:srgbClr val="A4A3A4"/>
          </p15:clr>
        </p15:guide>
        <p15:guide id="7" pos="5463">
          <p15:clr>
            <a:srgbClr val="A4A3A4"/>
          </p15:clr>
        </p15:guide>
        <p15:guide id="8" pos="1937">
          <p15:clr>
            <a:srgbClr val="A4A3A4"/>
          </p15:clr>
        </p15:guide>
        <p15:guide id="9" pos="5184" userDrawn="1">
          <p15:clr>
            <a:srgbClr val="A4A3A4"/>
          </p15:clr>
        </p15:guide>
        <p15:guide id="10" pos="3024" userDrawn="1">
          <p15:clr>
            <a:srgbClr val="A4A3A4"/>
          </p15:clr>
        </p15:guide>
        <p15:guide id="11" pos="27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FFCC66"/>
    <a:srgbClr val="E44417"/>
    <a:srgbClr val="E87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2" autoAdjust="0"/>
    <p:restoredTop sz="86460" autoAdjust="0"/>
  </p:normalViewPr>
  <p:slideViewPr>
    <p:cSldViewPr snapToGrid="0" snapToObjects="1">
      <p:cViewPr varScale="1">
        <p:scale>
          <a:sx n="93" d="100"/>
          <a:sy n="93" d="100"/>
        </p:scale>
        <p:origin x="530" y="130"/>
      </p:cViewPr>
      <p:guideLst>
        <p:guide orient="horz" pos="2772"/>
        <p:guide orient="horz" pos="1622"/>
        <p:guide orient="horz" pos="1116"/>
        <p:guide orient="horz" pos="1368"/>
        <p:guide pos="744"/>
        <p:guide pos="5448"/>
        <p:guide pos="5463"/>
        <p:guide pos="1937"/>
        <p:guide pos="5184"/>
        <p:guide pos="3024"/>
        <p:guide pos="27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2023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3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530CA-BEA4-4CAA-8F5A-686238EA00A7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8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ABF22-1615-4FB0-BCBE-2094E6D6C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72ECA-914B-6D45-9D77-7EE3E81362B5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35B7-DAFC-8446-BE0D-23056B59A4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So….I know you all are asking….how much?  </a:t>
            </a:r>
          </a:p>
          <a:p>
            <a:endParaRPr lang="en-US" dirty="0"/>
          </a:p>
          <a:p>
            <a:r>
              <a:rPr lang="en-US" dirty="0" smtClean="0"/>
              <a:t>Let’s review a few costs.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a full menu board set costs about $400 + shipping.  When you change prices it either costs $100 for 1 board or close to $300 if you change price for BYO or Signature (2 boards).  And we know it takes a few weeks for changes.  </a:t>
            </a:r>
          </a:p>
          <a:p>
            <a:endParaRPr lang="en-US" dirty="0"/>
          </a:p>
          <a:p>
            <a:r>
              <a:rPr lang="en-US" dirty="0" smtClean="0"/>
              <a:t>The new frame and slats cost about $1100 up front and includes price stickers for future price changes.  </a:t>
            </a:r>
          </a:p>
          <a:p>
            <a:endParaRPr lang="en-US" dirty="0"/>
          </a:p>
          <a:p>
            <a:r>
              <a:rPr lang="en-US" dirty="0" smtClean="0"/>
              <a:t>So, the way to look at this new menu board is simple.  You can update your restaurants now for $1100 and have essentially no more menu board costs in the future OR you can put off the purchase and pay $100 to $300 for each future price change.  </a:t>
            </a:r>
          </a:p>
          <a:p>
            <a:endParaRPr lang="en-US" dirty="0"/>
          </a:p>
          <a:p>
            <a:r>
              <a:rPr lang="en-US" dirty="0" smtClean="0"/>
              <a:t>The good news is the choice is yours for existing restaurants.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35B7-DAFC-8446-BE0D-23056B59A4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9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menu board formats will be supported by Clayton Kendall on their website.  We want to make this as simple for you as possible.  </a:t>
            </a:r>
          </a:p>
          <a:p>
            <a:endParaRPr lang="en-US" dirty="0" smtClean="0"/>
          </a:p>
          <a:p>
            <a:r>
              <a:rPr lang="en-US" dirty="0" smtClean="0"/>
              <a:t>Beginning 12/15/16, all </a:t>
            </a:r>
            <a:r>
              <a:rPr lang="en-US" dirty="0" smtClean="0"/>
              <a:t>new restaurants grand opening kit orders will include the new 2.0 menu board design.  New boards will be shipped out beginning 1/15/17.</a:t>
            </a:r>
          </a:p>
          <a:p>
            <a:endParaRPr lang="en-US" dirty="0"/>
          </a:p>
          <a:p>
            <a:r>
              <a:rPr lang="en-US" dirty="0" smtClean="0"/>
              <a:t>All existing restaurants (open before 12/31/16) will have the option of moving to new menu boards for the simple salad launch if you choose.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WE will have the link to Clayton Kendall up soon and we will have the new menu board frames and slats ready in early February.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35B7-DAFC-8446-BE0D-23056B59A4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0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menu board formats will be supported by Clayton Kendall on their website.  We want to make this as simple for you as possible.  </a:t>
            </a:r>
          </a:p>
          <a:p>
            <a:endParaRPr lang="en-US" dirty="0" smtClean="0"/>
          </a:p>
          <a:p>
            <a:r>
              <a:rPr lang="en-US" dirty="0" smtClean="0"/>
              <a:t>Beginning 12/15/16, all </a:t>
            </a:r>
            <a:r>
              <a:rPr lang="en-US" dirty="0" smtClean="0"/>
              <a:t>new restaurants grand opening kit orders will include the new 2.0 menu board design.  New boards will be shipped out beginning 1/15/17.</a:t>
            </a:r>
          </a:p>
          <a:p>
            <a:endParaRPr lang="en-US" dirty="0"/>
          </a:p>
          <a:p>
            <a:r>
              <a:rPr lang="en-US" dirty="0" smtClean="0"/>
              <a:t>All existing restaurants (open before 12/31/16) will have the option of moving to new menu boards for the simple salad launch if you choose.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WE will have the link to Clayton Kendall up soon and we will have the new menu board frames and slats ready in early February.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35B7-DAFC-8446-BE0D-23056B59A4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1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menu board formats will be supported by Clayton Kendall on their website.  We want to make this as simple for you as possible.  </a:t>
            </a:r>
          </a:p>
          <a:p>
            <a:endParaRPr lang="en-US" dirty="0" smtClean="0"/>
          </a:p>
          <a:p>
            <a:r>
              <a:rPr lang="en-US" dirty="0" smtClean="0"/>
              <a:t>Beginning 12/15/16, all </a:t>
            </a:r>
            <a:r>
              <a:rPr lang="en-US" dirty="0" smtClean="0"/>
              <a:t>new restaurants grand opening kit orders will include the new 2.0 menu board design.  New boards will be shipped out beginning 1/15/17.</a:t>
            </a:r>
          </a:p>
          <a:p>
            <a:endParaRPr lang="en-US" dirty="0"/>
          </a:p>
          <a:p>
            <a:r>
              <a:rPr lang="en-US" dirty="0" smtClean="0"/>
              <a:t>All existing restaurants (open before 12/31/16) will have the option of moving to new menu boards for the simple salad launch if you choose.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WE will have the link to Clayton Kendall up soon and we will have the new menu board frames and slats ready in early February.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35B7-DAFC-8446-BE0D-23056B59A4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1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menu board formats will be supported by Clayton Kendall on their website.  We want to make this as simple for you as possible.  </a:t>
            </a:r>
          </a:p>
          <a:p>
            <a:endParaRPr lang="en-US" dirty="0" smtClean="0"/>
          </a:p>
          <a:p>
            <a:r>
              <a:rPr lang="en-US" dirty="0" smtClean="0"/>
              <a:t>Beginning 12/15/16, all </a:t>
            </a:r>
            <a:r>
              <a:rPr lang="en-US" dirty="0" smtClean="0"/>
              <a:t>new restaurants grand opening kit orders will include the new 2.0 menu board design.  New boards will be shipped out beginning 1/15/17.</a:t>
            </a:r>
          </a:p>
          <a:p>
            <a:endParaRPr lang="en-US" dirty="0"/>
          </a:p>
          <a:p>
            <a:r>
              <a:rPr lang="en-US" dirty="0" smtClean="0"/>
              <a:t>All existing restaurants (open before 12/31/16) will have the option of moving to new menu boards for the simple salad launch if you choose.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WE will have the link to Clayton Kendall up soon and we will have the new menu board frames and slats ready in early February.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35B7-DAFC-8446-BE0D-23056B59A4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8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31" y="664382"/>
            <a:ext cx="7428153" cy="4530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03" y="1117399"/>
            <a:ext cx="7428153" cy="2360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16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91113" y="715617"/>
            <a:ext cx="7428153" cy="4530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7368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8C50-D86F-4988-AF77-6E40D22F8E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75E0-3754-405B-8E0E-03778950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5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/>
          <a:srcRect l="1178" t="2864" r="1867" b="2878"/>
          <a:stretch/>
        </p:blipFill>
        <p:spPr>
          <a:xfrm>
            <a:off x="-27709" y="-175491"/>
            <a:ext cx="9171709" cy="531899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44068" y="1190265"/>
            <a:ext cx="7428153" cy="23603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78638" y="705555"/>
            <a:ext cx="7428153" cy="4530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7244" y="4502028"/>
            <a:ext cx="322781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fld id="{ED38AA95-462B-3543-A864-6C49272CDC35}" type="slidenum">
              <a:rPr lang="en-US" sz="1050" smtClean="0">
                <a:solidFill>
                  <a:srgbClr val="EF6229"/>
                </a:solidFill>
                <a:latin typeface="Edo Pro"/>
                <a:cs typeface="Edo Pro"/>
              </a:rPr>
              <a:pPr algn="ctr">
                <a:lnSpc>
                  <a:spcPct val="90000"/>
                </a:lnSpc>
              </a:pPr>
              <a:t>‹#›</a:t>
            </a:fld>
            <a:endParaRPr lang="en-US" sz="1050" dirty="0">
              <a:solidFill>
                <a:srgbClr val="EF6229"/>
              </a:solidFill>
              <a:latin typeface="Edo Pro"/>
              <a:cs typeface="Edo Pro"/>
            </a:endParaRPr>
          </a:p>
        </p:txBody>
      </p:sp>
    </p:spTree>
    <p:extLst>
      <p:ext uri="{BB962C8B-B14F-4D97-AF65-F5344CB8AC3E}">
        <p14:creationId xmlns:p14="http://schemas.microsoft.com/office/powerpoint/2010/main" val="151367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7" r:id="rId2"/>
    <p:sldLayoutId id="2147483698" r:id="rId3"/>
  </p:sldLayoutIdLst>
  <p:txStyles>
    <p:titleStyle>
      <a:lvl1pPr algn="l" defTabSz="342900" rtl="0" eaLnBrk="1" latinLnBrk="0" hangingPunct="1">
        <a:lnSpc>
          <a:spcPct val="90000"/>
        </a:lnSpc>
        <a:spcBef>
          <a:spcPts val="0"/>
        </a:spcBef>
        <a:buNone/>
        <a:defRPr sz="2400" b="1" i="0" kern="1200" spc="-30" baseline="0">
          <a:solidFill>
            <a:schemeClr val="tx1"/>
          </a:solidFill>
          <a:latin typeface="Gobold" panose="02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Clr>
          <a:schemeClr val="accent2"/>
        </a:buClr>
        <a:buFont typeface="Arial"/>
        <a:buNone/>
        <a:defRPr sz="2000" b="0" i="0" kern="1200" spc="-30" baseline="0">
          <a:solidFill>
            <a:srgbClr val="28282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3381" indent="-211931" algn="l" defTabSz="3429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600" b="0" i="0" kern="1200" spc="-3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56022" indent="-172641" algn="l" defTabSz="342900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§"/>
        <a:defRPr sz="1600" b="0" i="0" kern="1200" spc="-3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56021" indent="0" algn="l" defTabSz="342900" rtl="0" eaLnBrk="1" latinLnBrk="0" hangingPunct="1">
        <a:spcBef>
          <a:spcPct val="20000"/>
        </a:spcBef>
        <a:buClrTx/>
        <a:buFont typeface="Arial"/>
        <a:buNone/>
        <a:defRPr sz="1600" b="0" i="0" kern="1200" spc="-3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5838" indent="-211931" algn="l" defTabSz="342900" rtl="0" eaLnBrk="1" latinLnBrk="0" hangingPunct="1">
        <a:spcBef>
          <a:spcPct val="20000"/>
        </a:spcBef>
        <a:buClrTx/>
        <a:buFont typeface="Arial"/>
        <a:buChar char="•"/>
        <a:defRPr sz="1600" b="0" i="0" kern="1200" spc="-3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958" y="8119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Building the Next Impactful and Relevant Lifestyle Brand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758" y="1493993"/>
            <a:ext cx="7606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Presentation to Youth Business Alliance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January 17, 2017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Jim Mizes, President &amp; COO, Blaze Pizza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53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4743" y="0"/>
            <a:ext cx="382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Who is Jim Mizes?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492" y="925205"/>
            <a:ext cx="8591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Born in St. Louis, 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High School NHS and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Team All-Metro Football and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Team All-State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Dartmouth College Graduate with a B.A. in Economics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UCLA Business School MBA with a major in Accounting/Finance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Affinity for Numbers……Passion for People…..Extend your Heart before your Hand!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63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4037" y="-64168"/>
            <a:ext cx="6290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Jim Mizes Career Progression?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492" y="925205"/>
            <a:ext cx="85916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Financial Planning for Greyhound/</a:t>
            </a:r>
            <a:r>
              <a:rPr lang="en-US" sz="1600" dirty="0" err="1" smtClean="0"/>
              <a:t>Armour</a:t>
            </a:r>
            <a:r>
              <a:rPr lang="en-US" sz="1600" dirty="0" smtClean="0"/>
              <a:t> Dial, Hunt-Wesson, and Denny’s/Winchell’s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Fork in the Road:  Controller or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Taco Bell….and 59/79/99….Run for the Border!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First Follower:  Building Great Brands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Noah’s Bagels….now Einstein’s Bagels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Jamba Juice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Blaze Pizza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53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4037" y="-64168"/>
            <a:ext cx="5412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Timeless Lessons Learned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492" y="925205"/>
            <a:ext cx="8591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It is OK to NOT know your career path at age 16, 20, even older.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Follow your Passions….if someone will pay you to do what you love…such a blessing!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Surround yourself with people who are smarter than you and let them fly.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Enable everyone to perform their best in their “zone of genius”.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The only constant in business (and life) is change…..so love it or lead it….don’t fight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Innovate…..be a calculated risk taker.  Follow your passion.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Be True to Yourself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Listen to your heart and your head and follow your beliefs, values, and sense of right/wrong.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Play your Strengths:  When you operate in your “zone of genius” you will be at your best!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318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4037" y="-64168"/>
            <a:ext cx="5412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Timeless Lessons Learned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492" y="925205"/>
            <a:ext cx="8591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It is OK to NOT know your career path at age 16, 20, even older.  </a:t>
            </a:r>
            <a:r>
              <a:rPr lang="en-US" sz="1600" dirty="0" smtClean="0"/>
              <a:t>Know Yourself!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Follow your Passions….if someone will pay you to do what you love…such a blessing!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Surround yourself with people who are smarter than you and let them fly.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Enable everyone to perform their best in their “zone of genius”.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The only constant in business (and life) is change…..so love it or lead it….don’t fight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Innovate…..be a calculated risk taker.  Follow your passion.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Be True to Yourself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Listen to your heart and your head and follow your beliefs, values, and sense of right/wrong.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Play your Strengths:  When you operate in your “zone of genius” you will be at your best!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615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146">
      <a:dk1>
        <a:srgbClr val="282828"/>
      </a:dk1>
      <a:lt1>
        <a:sysClr val="window" lastClr="FFFFFF"/>
      </a:lt1>
      <a:dk2>
        <a:srgbClr val="898B90"/>
      </a:dk2>
      <a:lt2>
        <a:srgbClr val="5E5E5E"/>
      </a:lt2>
      <a:accent1>
        <a:srgbClr val="EF6229"/>
      </a:accent1>
      <a:accent2>
        <a:srgbClr val="FF7E3D"/>
      </a:accent2>
      <a:accent3>
        <a:srgbClr val="F6A98A"/>
      </a:accent3>
      <a:accent4>
        <a:srgbClr val="680000"/>
      </a:accent4>
      <a:accent5>
        <a:srgbClr val="FAC29E"/>
      </a:accent5>
      <a:accent6>
        <a:srgbClr val="9B7669"/>
      </a:accent6>
      <a:hlink>
        <a:srgbClr val="994691"/>
      </a:hlink>
      <a:folHlink>
        <a:srgbClr val="9F6D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1600" dirty="0" smtClean="0">
            <a:solidFill>
              <a:schemeClr val="tx1">
                <a:lumMod val="75000"/>
                <a:lumOff val="25000"/>
              </a:schemeClr>
            </a:solidFill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1EFE52BDF8B2479C25A81564FA9D5C" ma:contentTypeVersion="3" ma:contentTypeDescription="Create a new document." ma:contentTypeScope="" ma:versionID="74024e3639cfc57fb68b4e347c0149a4">
  <xsd:schema xmlns:xsd="http://www.w3.org/2001/XMLSchema" xmlns:xs="http://www.w3.org/2001/XMLSchema" xmlns:p="http://schemas.microsoft.com/office/2006/metadata/properties" xmlns:ns2="23ff2528-b7d1-4fb2-a661-a7db423f0ed9" targetNamespace="http://schemas.microsoft.com/office/2006/metadata/properties" ma:root="true" ma:fieldsID="2583f1fac91940399f8cdcde003044db" ns2:_="">
    <xsd:import namespace="23ff2528-b7d1-4fb2-a661-a7db423f0e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f2528-b7d1-4fb2-a661-a7db423f0e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E02D03-238D-4A87-BFF8-775CA5DAC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ff2528-b7d1-4fb2-a661-a7db423f0e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E6430A-ACC5-4DD6-BB31-9B02138AA2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BCD6D6-CED8-4893-B3DE-1FAFF2A8A369}">
  <ds:schemaRefs>
    <ds:schemaRef ds:uri="http://schemas.microsoft.com/office/2006/metadata/properties"/>
    <ds:schemaRef ds:uri="23ff2528-b7d1-4fb2-a661-a7db423f0ed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65743</TotalTime>
  <Words>1015</Words>
  <Application>Microsoft Office PowerPoint</Application>
  <PresentationFormat>On-screen Show (16:9)</PresentationFormat>
  <Paragraphs>99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Edo Pro</vt:lpstr>
      <vt:lpstr>Gobold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Grey Healthcare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Bitticks</dc:creator>
  <cp:lastModifiedBy>Jim Mizes</cp:lastModifiedBy>
  <cp:revision>1683</cp:revision>
  <cp:lastPrinted>2016-11-10T15:14:05Z</cp:lastPrinted>
  <dcterms:created xsi:type="dcterms:W3CDTF">2013-09-16T04:02:48Z</dcterms:created>
  <dcterms:modified xsi:type="dcterms:W3CDTF">2016-11-10T22:43:09Z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0x010100C71EFE52BDF8B2479C25A81564FA9D5C</vt:lpwstr>
  </property>
</Properties>
</file>